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81" r:id="rId3"/>
    <p:sldId id="257" r:id="rId4"/>
    <p:sldId id="265" r:id="rId5"/>
    <p:sldId id="258" r:id="rId6"/>
    <p:sldId id="266" r:id="rId7"/>
    <p:sldId id="259" r:id="rId8"/>
    <p:sldId id="260" r:id="rId9"/>
    <p:sldId id="261" r:id="rId10"/>
    <p:sldId id="262" r:id="rId11"/>
    <p:sldId id="264" r:id="rId12"/>
    <p:sldId id="268" r:id="rId13"/>
    <p:sldId id="270" r:id="rId14"/>
    <p:sldId id="271" r:id="rId15"/>
    <p:sldId id="275" r:id="rId16"/>
    <p:sldId id="276" r:id="rId17"/>
    <p:sldId id="278" r:id="rId18"/>
    <p:sldId id="279" r:id="rId19"/>
    <p:sldId id="280" r:id="rId20"/>
    <p:sldId id="287" r:id="rId21"/>
    <p:sldId id="285" r:id="rId22"/>
    <p:sldId id="291" r:id="rId23"/>
    <p:sldId id="292" r:id="rId24"/>
    <p:sldId id="294" r:id="rId25"/>
    <p:sldId id="293"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242851"/>
            <a:ext cx="8968084" cy="275942"/>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1716" y="4243845"/>
            <a:ext cx="3077108" cy="276940"/>
          </a:xfrm>
          <a:prstGeom prst="rect">
            <a:avLst/>
          </a:prstGeom>
        </p:spPr>
      </p:pic>
      <p:sp>
        <p:nvSpPr>
          <p:cNvPr id="9" name="Rectangle 8"/>
          <p:cNvSpPr/>
          <p:nvPr/>
        </p:nvSpPr>
        <p:spPr bwMode="ltGray">
          <a:xfrm>
            <a:off x="0" y="2590078"/>
            <a:ext cx="8968085" cy="1660332"/>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9111715" y="2590078"/>
            <a:ext cx="3077109" cy="16603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680322" y="2733709"/>
            <a:ext cx="8144134" cy="1373070"/>
          </a:xfrm>
        </p:spPr>
        <p:txBody>
          <a:bodyPr anchor="b">
            <a:noAutofit/>
          </a:bodyPr>
          <a:lstStyle>
            <a:lvl1pPr algn="r">
              <a:defRPr sz="5400"/>
            </a:lvl1pPr>
          </a:lstStyle>
          <a:p>
            <a:r>
              <a:rPr lang="en-US"/>
              <a:t>Click to edit Master title style</a:t>
            </a:r>
            <a:endParaRPr lang="en-US" dirty="0"/>
          </a:p>
        </p:txBody>
      </p:sp>
      <p:sp>
        <p:nvSpPr>
          <p:cNvPr id="3" name="Subtitle 2"/>
          <p:cNvSpPr>
            <a:spLocks noGrp="1"/>
          </p:cNvSpPr>
          <p:nvPr>
            <p:ph type="subTitle" idx="1"/>
          </p:nvPr>
        </p:nvSpPr>
        <p:spPr>
          <a:xfrm>
            <a:off x="680322" y="4394039"/>
            <a:ext cx="8144134" cy="1117687"/>
          </a:xfrm>
        </p:spPr>
        <p:txBody>
          <a:bodyPr>
            <a:normAutofit/>
          </a:bodyPr>
          <a:lstStyle>
            <a:lvl1pPr marL="0" indent="0" algn="r">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EFD15C-031E-40DF-AC26-2D635B87CF2A}"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9255346" y="2750337"/>
            <a:ext cx="1171888" cy="1356442"/>
          </a:xfrm>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23480698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4711616"/>
            <a:ext cx="9613859" cy="453051"/>
          </a:xfrm>
        </p:spPr>
        <p:txBody>
          <a:bodyPr anchor="b">
            <a:normAutofit/>
          </a:bodyPr>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680322" y="609597"/>
            <a:ext cx="9613859" cy="3589575"/>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19" y="5169583"/>
            <a:ext cx="9613862" cy="622971"/>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309"/>
            <a:ext cx="1154151" cy="1090789"/>
          </a:xfrm>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801548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Rectangle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609597"/>
            <a:ext cx="9613858" cy="3592750"/>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2" y="4711615"/>
            <a:ext cx="9613859" cy="1090789"/>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11615"/>
            <a:ext cx="1154151" cy="1090789"/>
          </a:xfrm>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415412239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3" name="Picture 12"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4" name="Rectangle 13"/>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Rectangle 14"/>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127856" y="609598"/>
            <a:ext cx="8718877" cy="3036061"/>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402288" y="3653379"/>
            <a:ext cx="815657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680322" y="4711615"/>
            <a:ext cx="9613859" cy="1090789"/>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28C25DF-392F-475E-93AC-F177EA42EBE9}" type="slidenum">
              <a:rPr lang="en-IN" smtClean="0"/>
              <a:t>‹#›</a:t>
            </a:fld>
            <a:endParaRPr lang="en-IN"/>
          </a:p>
        </p:txBody>
      </p:sp>
      <p:sp>
        <p:nvSpPr>
          <p:cNvPr id="16" name="TextBox 15"/>
          <p:cNvSpPr txBox="1"/>
          <p:nvPr/>
        </p:nvSpPr>
        <p:spPr>
          <a:xfrm>
            <a:off x="583572" y="74811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7200" dirty="0">
                <a:solidFill>
                  <a:schemeClr val="tx1"/>
                </a:solidFill>
                <a:effectLst/>
              </a:rPr>
              <a:t>“</a:t>
            </a:r>
          </a:p>
        </p:txBody>
      </p:sp>
      <p:sp>
        <p:nvSpPr>
          <p:cNvPr id="17" name="TextBox 16"/>
          <p:cNvSpPr txBox="1"/>
          <p:nvPr/>
        </p:nvSpPr>
        <p:spPr>
          <a:xfrm>
            <a:off x="9662809" y="30335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7200" dirty="0">
                <a:solidFill>
                  <a:schemeClr val="tx1"/>
                </a:solidFill>
                <a:effectLst/>
              </a:rPr>
              <a:t>”</a:t>
            </a:r>
          </a:p>
        </p:txBody>
      </p:sp>
    </p:spTree>
    <p:extLst>
      <p:ext uri="{BB962C8B-B14F-4D97-AF65-F5344CB8AC3E}">
        <p14:creationId xmlns:p14="http://schemas.microsoft.com/office/powerpoint/2010/main" val="30094755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9" name="Picture 8"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10" name="Picture 9"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1" name="Rectangle 10"/>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4711615"/>
            <a:ext cx="9613862" cy="5885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0320" y="5300149"/>
            <a:ext cx="9613862" cy="50225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a:xfrm>
            <a:off x="10729455" y="4709925"/>
            <a:ext cx="1154151" cy="1090789"/>
          </a:xfrm>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78082619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4" name="Picture 13"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Rectangle 15"/>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Rectangle 16"/>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Title 1"/>
          <p:cNvSpPr>
            <a:spLocks noGrp="1"/>
          </p:cNvSpPr>
          <p:nvPr>
            <p:ph type="title"/>
          </p:nvPr>
        </p:nvSpPr>
        <p:spPr>
          <a:xfrm>
            <a:off x="669222" y="753228"/>
            <a:ext cx="9624960" cy="1080938"/>
          </a:xfrm>
        </p:spPr>
        <p:txBody>
          <a:bodyPr/>
          <a:lstStyle/>
          <a:p>
            <a:r>
              <a:rPr lang="en-US"/>
              <a:t>Click to edit Master title style</a:t>
            </a:r>
            <a:endParaRPr lang="en-US" dirty="0"/>
          </a:p>
        </p:txBody>
      </p:sp>
      <p:sp>
        <p:nvSpPr>
          <p:cNvPr id="7" name="Text Placeholder 2"/>
          <p:cNvSpPr>
            <a:spLocks noGrp="1"/>
          </p:cNvSpPr>
          <p:nvPr>
            <p:ph type="body" idx="1"/>
          </p:nvPr>
        </p:nvSpPr>
        <p:spPr>
          <a:xfrm>
            <a:off x="660946" y="2336873"/>
            <a:ext cx="3070034"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680322" y="3022673"/>
            <a:ext cx="3049702"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3956025" y="233687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3945470" y="3022673"/>
            <a:ext cx="3063240"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224156" y="2336873"/>
            <a:ext cx="307002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224156" y="3022673"/>
            <a:ext cx="3070025" cy="291351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9EFD15C-031E-40DF-AC26-2D635B87CF2A}" type="datetimeFigureOut">
              <a:rPr lang="en-IN" smtClean="0"/>
              <a:t>30-03-2022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45432690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Title 1"/>
          <p:cNvSpPr>
            <a:spLocks noGrp="1"/>
          </p:cNvSpPr>
          <p:nvPr>
            <p:ph type="title"/>
          </p:nvPr>
        </p:nvSpPr>
        <p:spPr>
          <a:xfrm>
            <a:off x="680322" y="753228"/>
            <a:ext cx="9613860" cy="1080938"/>
          </a:xfrm>
        </p:spPr>
        <p:txBody>
          <a:bodyPr/>
          <a:lstStyle/>
          <a:p>
            <a:r>
              <a:rPr lang="en-US"/>
              <a:t>Click to edit Master title style</a:t>
            </a:r>
            <a:endParaRPr lang="en-US" dirty="0"/>
          </a:p>
        </p:txBody>
      </p:sp>
      <p:sp>
        <p:nvSpPr>
          <p:cNvPr id="19" name="Text Placeholder 2"/>
          <p:cNvSpPr>
            <a:spLocks noGrp="1"/>
          </p:cNvSpPr>
          <p:nvPr>
            <p:ph type="body" idx="1"/>
          </p:nvPr>
        </p:nvSpPr>
        <p:spPr>
          <a:xfrm>
            <a:off x="680318" y="4297503"/>
            <a:ext cx="30497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680318" y="2336873"/>
            <a:ext cx="30497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680318" y="4873765"/>
            <a:ext cx="3049705"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3945471" y="4297503"/>
            <a:ext cx="3063240"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3945470" y="2336873"/>
            <a:ext cx="3063240"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944117" y="4873764"/>
            <a:ext cx="3067297"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230678" y="4297503"/>
            <a:ext cx="3063505" cy="576262"/>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230677" y="2336873"/>
            <a:ext cx="3063505" cy="15240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230553" y="4873762"/>
            <a:ext cx="3067563" cy="106242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9EFD15C-031E-40DF-AC26-2D635B87CF2A}" type="datetimeFigureOut">
              <a:rPr lang="en-IN" smtClean="0"/>
              <a:t>30-03-2022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40511274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9" name="Rectangle 8"/>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lvl1pPr algn="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FD15C-031E-40DF-AC26-2D635B87CF2A}"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105590285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p:nvPr/>
        </p:nvSpPr>
        <p:spPr bwMode="ltGray">
          <a:xfrm rot="5400000">
            <a:off x="8116207" y="1869395"/>
            <a:ext cx="5106988"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rot="5400000">
            <a:off x="9868202" y="5372403"/>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10129231" y="609597"/>
            <a:ext cx="1073802" cy="435376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80322" y="609597"/>
            <a:ext cx="8870004" cy="53265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6807126" y="5936187"/>
            <a:ext cx="2743200" cy="365125"/>
          </a:xfrm>
        </p:spPr>
        <p:txBody>
          <a:bodyPr/>
          <a:lstStyle/>
          <a:p>
            <a:fld id="{49EFD15C-031E-40DF-AC26-2D635B87CF2A}" type="datetimeFigureOut">
              <a:rPr lang="en-IN" smtClean="0"/>
              <a:t>30-03-2022</a:t>
            </a:fld>
            <a:endParaRPr lang="en-IN"/>
          </a:p>
        </p:txBody>
      </p:sp>
      <p:sp>
        <p:nvSpPr>
          <p:cNvPr id="5" name="Footer Placeholder 4"/>
          <p:cNvSpPr>
            <a:spLocks noGrp="1"/>
          </p:cNvSpPr>
          <p:nvPr>
            <p:ph type="ftr" sz="quarter" idx="11"/>
          </p:nvPr>
        </p:nvSpPr>
        <p:spPr>
          <a:xfrm>
            <a:off x="680321" y="5936188"/>
            <a:ext cx="6126805" cy="365125"/>
          </a:xfrm>
        </p:spPr>
        <p:txBody>
          <a:bodyPr/>
          <a:lstStyle/>
          <a:p>
            <a:endParaRPr lang="en-IN"/>
          </a:p>
        </p:txBody>
      </p:sp>
      <p:sp>
        <p:nvSpPr>
          <p:cNvPr id="6" name="Slide Number Placeholder 5"/>
          <p:cNvSpPr>
            <a:spLocks noGrp="1"/>
          </p:cNvSpPr>
          <p:nvPr>
            <p:ph type="sldNum" sz="quarter" idx="12"/>
          </p:nvPr>
        </p:nvSpPr>
        <p:spPr>
          <a:xfrm>
            <a:off x="10097550" y="5398633"/>
            <a:ext cx="1154151" cy="1090789"/>
          </a:xfrm>
        </p:spPr>
        <p:txBody>
          <a:bodyPr anchor="t"/>
          <a:lstStyle>
            <a:lvl1pPr algn="ctr">
              <a:defRPr/>
            </a:lvl1pPr>
          </a:lstStyle>
          <a:p>
            <a:fld id="{228C25DF-392F-475E-93AC-F177EA42EBE9}" type="slidenum">
              <a:rPr lang="en-IN" smtClean="0"/>
              <a:t>‹#›</a:t>
            </a:fld>
            <a:endParaRPr lang="en-IN"/>
          </a:p>
        </p:txBody>
      </p:sp>
    </p:spTree>
    <p:extLst>
      <p:ext uri="{BB962C8B-B14F-4D97-AF65-F5344CB8AC3E}">
        <p14:creationId xmlns:p14="http://schemas.microsoft.com/office/powerpoint/2010/main" val="1169699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15" name="Picture 14"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6" name="Picture 15"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7" name="Rectangle 16"/>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Rectangle 17"/>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9EFD15C-031E-40DF-AC26-2D635B87CF2A}"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4807459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7" name="Picture 6"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4086907"/>
            <a:ext cx="10437812" cy="321164"/>
          </a:xfrm>
          <a:prstGeom prst="rect">
            <a:avLst/>
          </a:prstGeom>
        </p:spPr>
      </p:pic>
      <p:pic>
        <p:nvPicPr>
          <p:cNvPr id="8" name="Picture 7"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4" y="4087901"/>
            <a:ext cx="1602997" cy="144270"/>
          </a:xfrm>
          <a:prstGeom prst="rect">
            <a:avLst/>
          </a:prstGeom>
        </p:spPr>
      </p:pic>
      <p:sp>
        <p:nvSpPr>
          <p:cNvPr id="9" name="Rectangle 8"/>
          <p:cNvSpPr/>
          <p:nvPr/>
        </p:nvSpPr>
        <p:spPr bwMode="ltGray">
          <a:xfrm>
            <a:off x="-2" y="2726267"/>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Rectangle 9"/>
          <p:cNvSpPr/>
          <p:nvPr/>
        </p:nvSpPr>
        <p:spPr>
          <a:xfrm>
            <a:off x="10585825" y="2726267"/>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2" y="2869895"/>
            <a:ext cx="9613860" cy="1090788"/>
          </a:xfrm>
        </p:spPr>
        <p:txBody>
          <a:bodyPr anchor="ctr">
            <a:normAutofit/>
          </a:bodyPr>
          <a:lstStyle>
            <a:lvl1pPr algn="r">
              <a:defRPr sz="3600"/>
            </a:lvl1pPr>
          </a:lstStyle>
          <a:p>
            <a:r>
              <a:rPr lang="en-US"/>
              <a:t>Click to edit Master title style</a:t>
            </a:r>
            <a:endParaRPr lang="en-US" dirty="0"/>
          </a:p>
        </p:txBody>
      </p:sp>
      <p:sp>
        <p:nvSpPr>
          <p:cNvPr id="3" name="Text Placeholder 2"/>
          <p:cNvSpPr>
            <a:spLocks noGrp="1"/>
          </p:cNvSpPr>
          <p:nvPr>
            <p:ph type="body" idx="1"/>
          </p:nvPr>
        </p:nvSpPr>
        <p:spPr>
          <a:xfrm>
            <a:off x="680322" y="4232171"/>
            <a:ext cx="9613860" cy="1704017"/>
          </a:xfrm>
        </p:spPr>
        <p:txBody>
          <a:bodyPr>
            <a:normAutofit/>
          </a:bodyPr>
          <a:lstStyle>
            <a:lvl1pPr marL="0" indent="0" algn="r">
              <a:buNone/>
              <a:defRPr sz="2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9EFD15C-031E-40DF-AC26-2D635B87CF2A}" type="datetimeFigureOut">
              <a:rPr lang="en-IN" smtClean="0"/>
              <a:t>30-03-2022</a:t>
            </a:fld>
            <a:endParaRPr lang="en-IN"/>
          </a:p>
        </p:txBody>
      </p:sp>
      <p:sp>
        <p:nvSpPr>
          <p:cNvPr id="5" name="Footer Placeholder 4"/>
          <p:cNvSpPr>
            <a:spLocks noGrp="1"/>
          </p:cNvSpPr>
          <p:nvPr>
            <p:ph type="ftr" sz="quarter" idx="11"/>
          </p:nvPr>
        </p:nvSpPr>
        <p:spPr/>
        <p:txBody>
          <a:bodyPr/>
          <a:lstStyle/>
          <a:p>
            <a:endParaRPr lang="en-IN"/>
          </a:p>
        </p:txBody>
      </p:sp>
      <p:sp>
        <p:nvSpPr>
          <p:cNvPr id="6" name="Slide Number Placeholder 5"/>
          <p:cNvSpPr>
            <a:spLocks noGrp="1"/>
          </p:cNvSpPr>
          <p:nvPr>
            <p:ph type="sldNum" sz="quarter" idx="12"/>
          </p:nvPr>
        </p:nvSpPr>
        <p:spPr>
          <a:xfrm>
            <a:off x="10729455" y="2869895"/>
            <a:ext cx="1154151" cy="1090789"/>
          </a:xfrm>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6559101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80320" y="2336873"/>
            <a:ext cx="46983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594123" y="2336873"/>
            <a:ext cx="4700058" cy="35993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24749925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0" name="Picture 9"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11" name="Picture 10"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2" name="Rectangle 11"/>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Rectangle 12"/>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19" y="753229"/>
            <a:ext cx="9613863" cy="1080937"/>
          </a:xfrm>
        </p:spPr>
        <p:txBody>
          <a:bodyPr/>
          <a:lstStyle/>
          <a:p>
            <a:r>
              <a:rPr lang="en-US"/>
              <a:t>Click to edit Master title style</a:t>
            </a:r>
            <a:endParaRPr lang="en-US" dirty="0"/>
          </a:p>
        </p:txBody>
      </p:sp>
      <p:sp>
        <p:nvSpPr>
          <p:cNvPr id="3" name="Text Placeholder 2"/>
          <p:cNvSpPr>
            <a:spLocks noGrp="1"/>
          </p:cNvSpPr>
          <p:nvPr>
            <p:ph type="body" idx="1"/>
          </p:nvPr>
        </p:nvSpPr>
        <p:spPr>
          <a:xfrm>
            <a:off x="906350" y="2336873"/>
            <a:ext cx="4472327" cy="69313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80322" y="3030008"/>
            <a:ext cx="4698355"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820154" y="2336873"/>
            <a:ext cx="4474028" cy="69207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594123" y="3030008"/>
            <a:ext cx="4700059" cy="290617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9EFD15C-031E-40DF-AC26-2D635B87CF2A}" type="datetimeFigureOut">
              <a:rPr lang="en-IN" smtClean="0"/>
              <a:t>30-03-2022</a:t>
            </a:fld>
            <a:endParaRPr lang="en-IN"/>
          </a:p>
        </p:txBody>
      </p:sp>
      <p:sp>
        <p:nvSpPr>
          <p:cNvPr id="8" name="Footer Placeholder 7"/>
          <p:cNvSpPr>
            <a:spLocks noGrp="1"/>
          </p:cNvSpPr>
          <p:nvPr>
            <p:ph type="ftr" sz="quarter" idx="11"/>
          </p:nvPr>
        </p:nvSpPr>
        <p:spPr/>
        <p:txBody>
          <a:bodyPr/>
          <a:lstStyle/>
          <a:p>
            <a:endParaRPr lang="en-IN"/>
          </a:p>
        </p:txBody>
      </p:sp>
      <p:sp>
        <p:nvSpPr>
          <p:cNvPr id="9" name="Slide Number Placeholder 8"/>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2168589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6" name="Picture 5"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7" name="Picture 6"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8" name="Rectangle 7"/>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9EFD15C-031E-40DF-AC26-2D635B87CF2A}" type="datetimeFigureOut">
              <a:rPr lang="en-IN" smtClean="0"/>
              <a:t>30-03-2022</a:t>
            </a:fld>
            <a:endParaRPr lang="en-IN"/>
          </a:p>
        </p:txBody>
      </p:sp>
      <p:sp>
        <p:nvSpPr>
          <p:cNvPr id="4" name="Footer Placeholder 3"/>
          <p:cNvSpPr>
            <a:spLocks noGrp="1"/>
          </p:cNvSpPr>
          <p:nvPr>
            <p:ph type="ftr" sz="quarter" idx="11"/>
          </p:nvPr>
        </p:nvSpPr>
        <p:spPr/>
        <p:txBody>
          <a:bodyPr/>
          <a:lstStyle/>
          <a:p>
            <a:endParaRPr lang="en-IN"/>
          </a:p>
        </p:txBody>
      </p:sp>
      <p:sp>
        <p:nvSpPr>
          <p:cNvPr id="5" name="Slide Number Placeholder 4"/>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5054850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5" name="Picture 4" descr="HD-ShadowShort.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6" name="Rectangle 5"/>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p:cNvSpPr>
            <a:spLocks noGrp="1"/>
          </p:cNvSpPr>
          <p:nvPr>
            <p:ph type="dt" sz="half" idx="10"/>
          </p:nvPr>
        </p:nvSpPr>
        <p:spPr/>
        <p:txBody>
          <a:bodyPr/>
          <a:lstStyle/>
          <a:p>
            <a:fld id="{49EFD15C-031E-40DF-AC26-2D635B87CF2A}" type="datetimeFigureOut">
              <a:rPr lang="en-IN" smtClean="0"/>
              <a:t>30-03-2022</a:t>
            </a:fld>
            <a:endParaRPr lang="en-IN"/>
          </a:p>
        </p:txBody>
      </p:sp>
      <p:sp>
        <p:nvSpPr>
          <p:cNvPr id="3" name="Footer Placeholder 2"/>
          <p:cNvSpPr>
            <a:spLocks noGrp="1"/>
          </p:cNvSpPr>
          <p:nvPr>
            <p:ph type="ftr" sz="quarter" idx="11"/>
          </p:nvPr>
        </p:nvSpPr>
        <p:spPr/>
        <p:txBody>
          <a:bodyPr/>
          <a:lstStyle/>
          <a:p>
            <a:endParaRPr lang="en-IN"/>
          </a:p>
        </p:txBody>
      </p:sp>
      <p:sp>
        <p:nvSpPr>
          <p:cNvPr id="4" name="Slide Number Placeholder 3"/>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26385274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1" y="753227"/>
            <a:ext cx="9613859" cy="1080940"/>
          </a:xfrm>
        </p:spPr>
        <p:txBody>
          <a:bodyPr anchor="ct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a:xfrm>
            <a:off x="4685846" y="2336873"/>
            <a:ext cx="5608336" cy="35993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80322" y="2336872"/>
            <a:ext cx="3790078" cy="3599317"/>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1061954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8" name="Picture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1970240"/>
            <a:ext cx="10437812" cy="321164"/>
          </a:xfrm>
          <a:prstGeom prst="rect">
            <a:avLst/>
          </a:prstGeom>
        </p:spPr>
      </p:pic>
      <p:pic>
        <p:nvPicPr>
          <p:cNvPr id="9" name="Picture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0" name="Rectangle 9"/>
          <p:cNvSpPr/>
          <p:nvPr/>
        </p:nvSpPr>
        <p:spPr bwMode="ltGray">
          <a:xfrm>
            <a:off x="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10585827" y="609600"/>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80323" y="753228"/>
            <a:ext cx="9613857" cy="1080938"/>
          </a:xfrm>
        </p:spPr>
        <p:txBody>
          <a:bodyPr anchor="ctr">
            <a:normAutofit/>
          </a:bodyPr>
          <a:lstStyle>
            <a:lvl1pPr>
              <a:defRPr sz="36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68333" y="2336874"/>
            <a:ext cx="5425849" cy="3599312"/>
          </a:xfrm>
          <a:noFill/>
          <a:ln>
            <a:noFill/>
          </a:ln>
          <a:effectLst>
            <a:outerShdw blurRad="76200" dist="63500" dir="5040000" algn="tl" rotWithShape="0">
              <a:srgbClr val="000000">
                <a:alpha val="41000"/>
              </a:srgb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80323" y="2336873"/>
            <a:ext cx="3876256" cy="3599315"/>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9EFD15C-031E-40DF-AC26-2D635B87CF2A}" type="datetimeFigureOut">
              <a:rPr lang="en-IN" smtClean="0"/>
              <a:t>30-03-2022</a:t>
            </a:fld>
            <a:endParaRPr lang="en-IN"/>
          </a:p>
        </p:txBody>
      </p:sp>
      <p:sp>
        <p:nvSpPr>
          <p:cNvPr id="6" name="Footer Placeholder 5"/>
          <p:cNvSpPr>
            <a:spLocks noGrp="1"/>
          </p:cNvSpPr>
          <p:nvPr>
            <p:ph type="ftr" sz="quarter" idx="11"/>
          </p:nvPr>
        </p:nvSpPr>
        <p:spPr/>
        <p:txBody>
          <a:bodyPr/>
          <a:lstStyle/>
          <a:p>
            <a:endParaRPr lang="en-IN"/>
          </a:p>
        </p:txBody>
      </p:sp>
      <p:sp>
        <p:nvSpPr>
          <p:cNvPr id="7" name="Slide Number Placeholder 6"/>
          <p:cNvSpPr>
            <a:spLocks noGrp="1"/>
          </p:cNvSpPr>
          <p:nvPr>
            <p:ph type="sldNum" sz="quarter" idx="12"/>
          </p:nvPr>
        </p:nvSpPr>
        <p:spPr/>
        <p:txBody>
          <a:bodyPr/>
          <a:lstStyle/>
          <a:p>
            <a:fld id="{228C25DF-392F-475E-93AC-F177EA42EBE9}" type="slidenum">
              <a:rPr lang="en-IN" smtClean="0"/>
              <a:t>‹#›</a:t>
            </a:fld>
            <a:endParaRPr lang="en-IN"/>
          </a:p>
        </p:txBody>
      </p:sp>
    </p:spTree>
    <p:extLst>
      <p:ext uri="{BB962C8B-B14F-4D97-AF65-F5344CB8AC3E}">
        <p14:creationId xmlns:p14="http://schemas.microsoft.com/office/powerpoint/2010/main" val="36185801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6" descr="hashOverlay-FullResolve.png"/>
          <p:cNvPicPr>
            <a:picLocks noChangeAspect="1"/>
          </p:cNvPicPr>
          <p:nvPr/>
        </p:nvPicPr>
        <p:blipFill>
          <a:blip r:embed="rId19">
            <a:alphaModFix amt="10000"/>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Placeholder 1"/>
          <p:cNvSpPr>
            <a:spLocks noGrp="1"/>
          </p:cNvSpPr>
          <p:nvPr>
            <p:ph type="title"/>
          </p:nvPr>
        </p:nvSpPr>
        <p:spPr>
          <a:xfrm>
            <a:off x="680321" y="753228"/>
            <a:ext cx="9613861" cy="108093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80321" y="2336873"/>
            <a:ext cx="9613861" cy="359931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0981" y="5936187"/>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9EFD15C-031E-40DF-AC26-2D635B87CF2A}" type="datetimeFigureOut">
              <a:rPr lang="en-IN" smtClean="0"/>
              <a:t>30-03-2022</a:t>
            </a:fld>
            <a:endParaRPr lang="en-IN"/>
          </a:p>
        </p:txBody>
      </p:sp>
      <p:sp>
        <p:nvSpPr>
          <p:cNvPr id="5" name="Footer Placeholder 4"/>
          <p:cNvSpPr>
            <a:spLocks noGrp="1"/>
          </p:cNvSpPr>
          <p:nvPr>
            <p:ph type="ftr" sz="quarter" idx="3"/>
          </p:nvPr>
        </p:nvSpPr>
        <p:spPr>
          <a:xfrm>
            <a:off x="680321" y="5936188"/>
            <a:ext cx="687066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IN"/>
          </a:p>
        </p:txBody>
      </p:sp>
      <p:sp>
        <p:nvSpPr>
          <p:cNvPr id="6" name="Slide Number Placeholder 5"/>
          <p:cNvSpPr>
            <a:spLocks noGrp="1"/>
          </p:cNvSpPr>
          <p:nvPr>
            <p:ph type="sldNum" sz="quarter" idx="4"/>
          </p:nvPr>
        </p:nvSpPr>
        <p:spPr>
          <a:xfrm>
            <a:off x="10729455" y="753227"/>
            <a:ext cx="1154151" cy="1090789"/>
          </a:xfrm>
          <a:prstGeom prst="rect">
            <a:avLst/>
          </a:prstGeom>
        </p:spPr>
        <p:txBody>
          <a:bodyPr vert="horz" lIns="91440" tIns="45720" rIns="91440" bIns="45720" rtlCol="0" anchor="ctr"/>
          <a:lstStyle>
            <a:lvl1pPr algn="l">
              <a:defRPr sz="3600">
                <a:solidFill>
                  <a:schemeClr val="tx1">
                    <a:tint val="75000"/>
                  </a:schemeClr>
                </a:solidFill>
              </a:defRPr>
            </a:lvl1pPr>
          </a:lstStyle>
          <a:p>
            <a:fld id="{228C25DF-392F-475E-93AC-F177EA42EBE9}" type="slidenum">
              <a:rPr lang="en-IN" smtClean="0"/>
              <a:t>‹#›</a:t>
            </a:fld>
            <a:endParaRPr lang="en-IN"/>
          </a:p>
        </p:txBody>
      </p:sp>
    </p:spTree>
    <p:extLst>
      <p:ext uri="{BB962C8B-B14F-4D97-AF65-F5344CB8AC3E}">
        <p14:creationId xmlns:p14="http://schemas.microsoft.com/office/powerpoint/2010/main" val="1347876881"/>
      </p:ext>
    </p:extLst>
  </p:cSld>
  <p:clrMap bg1="dk1" tx1="lt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Lst>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flickr.com/photos/laurajo/4568372067" TargetMode="External"/><Relationship Id="rId2" Type="http://schemas.openxmlformats.org/officeDocument/2006/relationships/image" Target="../media/image1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ccafs.cgiar.org/blog/new-field-manual-captures-farmers-climate-adaptation-activities-colombia" TargetMode="External"/><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hyperlink" Target="https://creativecommons.org/licenses/by-nc/3.0/"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advance.qld.gov.au/whats-happening/stories-about-innovation/smart-technology-helping-farmers-and-environment" TargetMode="External"/><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technofaq.org/posts/2016/08/how-to-deal-with-the-main-problems-of-elearning/" TargetMode="External"/><Relationship Id="rId2" Type="http://schemas.openxmlformats.org/officeDocument/2006/relationships/image" Target="../media/image15.jpg"/><Relationship Id="rId1" Type="http://schemas.openxmlformats.org/officeDocument/2006/relationships/slideLayout" Target="../slideLayouts/slideLayout2.xml"/><Relationship Id="rId4" Type="http://schemas.openxmlformats.org/officeDocument/2006/relationships/hyperlink" Target="https://creativecommons.org/licenses/by-nc-sa/3.0/"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www.freefoodphotos.com/imagelibrary/drink/slides/tea_with_lemon.html" TargetMode="External"/><Relationship Id="rId2" Type="http://schemas.openxmlformats.org/officeDocument/2006/relationships/image" Target="../media/image16.jpe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goodfreephotos.com/public-domain-images/pasture-with-sheep-eating-grass-oregon.jpg.php" TargetMode="External"/><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www.greenhomegnome.com/greenhouse-cover-options/" TargetMode="External"/><Relationship Id="rId2" Type="http://schemas.openxmlformats.org/officeDocument/2006/relationships/image" Target="../media/image18.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17.xml.rels><?xml version="1.0" encoding="UTF-8" standalone="yes"?>
<Relationships xmlns="http://schemas.openxmlformats.org/package/2006/relationships"><Relationship Id="rId3" Type="http://schemas.openxmlformats.org/officeDocument/2006/relationships/hyperlink" Target="https://www.frontiersin.org/articles/10.3389/fmicb.2020.01983/full" TargetMode="External"/><Relationship Id="rId2" Type="http://schemas.openxmlformats.org/officeDocument/2006/relationships/image" Target="../media/image19.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s://www.freeimageslive.co.uk/free_stock_image/koi-breeding-jpg" TargetMode="External"/><Relationship Id="rId2" Type="http://schemas.openxmlformats.org/officeDocument/2006/relationships/image" Target="../media/image20.jpg"/><Relationship Id="rId1" Type="http://schemas.openxmlformats.org/officeDocument/2006/relationships/slideLayout" Target="../slideLayouts/slideLayout2.xml"/><Relationship Id="rId4" Type="http://schemas.openxmlformats.org/officeDocument/2006/relationships/hyperlink" Target="https://creativecommons.org/licenses/by/3.0/"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ciclicca.blogspot.com/2012/03/mais-horta-suspensa-com-pet.html" TargetMode="External"/><Relationship Id="rId2" Type="http://schemas.openxmlformats.org/officeDocument/2006/relationships/image" Target="../media/image22.jpg"/><Relationship Id="rId1" Type="http://schemas.openxmlformats.org/officeDocument/2006/relationships/slideLayout" Target="../slideLayouts/slideLayout2.xml"/><Relationship Id="rId4" Type="http://schemas.openxmlformats.org/officeDocument/2006/relationships/hyperlink" Target="https://creativecommons.org/licenses/by-nc-nd/3.0/" TargetMode="External"/></Relationships>
</file>

<file path=ppt/slides/_rels/slide23.xml.rels><?xml version="1.0" encoding="UTF-8" standalone="yes"?>
<Relationships xmlns="http://schemas.openxmlformats.org/package/2006/relationships"><Relationship Id="rId3" Type="http://schemas.openxmlformats.org/officeDocument/2006/relationships/hyperlink" Target="https://www.appropedia.org/CCAT_vertical_garden" TargetMode="External"/><Relationship Id="rId2" Type="http://schemas.openxmlformats.org/officeDocument/2006/relationships/image" Target="../media/image23.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s://www.quoteinspector.com/images/car-insurance/good-bad-credit/" TargetMode="External"/><Relationship Id="rId2" Type="http://schemas.openxmlformats.org/officeDocument/2006/relationships/image" Target="../media/image8.jpg"/><Relationship Id="rId1" Type="http://schemas.openxmlformats.org/officeDocument/2006/relationships/slideLayout" Target="../slideLayouts/slideLayout2.xml"/><Relationship Id="rId4" Type="http://schemas.openxmlformats.org/officeDocument/2006/relationships/hyperlink" Target="https://creativecommons.org/licenses/by-nd/3.0/"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www.picserver.org/highway-signs2/e/eco-friendly.html" TargetMode="External"/><Relationship Id="rId2" Type="http://schemas.openxmlformats.org/officeDocument/2006/relationships/image" Target="../media/image11.jpg"/><Relationship Id="rId1" Type="http://schemas.openxmlformats.org/officeDocument/2006/relationships/slideLayout" Target="../slideLayouts/slideLayout2.xml"/><Relationship Id="rId4" Type="http://schemas.openxmlformats.org/officeDocument/2006/relationships/hyperlink" Target="https://creativecommons.org/licenses/by-sa/3.0/"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6FDF9-78E2-40E9-9027-A5E13222D090}"/>
              </a:ext>
            </a:extLst>
          </p:cNvPr>
          <p:cNvSpPr>
            <a:spLocks noGrp="1"/>
          </p:cNvSpPr>
          <p:nvPr>
            <p:ph type="ctrTitle"/>
          </p:nvPr>
        </p:nvSpPr>
        <p:spPr>
          <a:xfrm>
            <a:off x="0" y="310717"/>
            <a:ext cx="8797771" cy="2068497"/>
          </a:xfrm>
        </p:spPr>
        <p:txBody>
          <a:bodyPr/>
          <a:lstStyle/>
          <a:p>
            <a:r>
              <a:rPr lang="en-US" b="1" i="1" u="sng" dirty="0"/>
              <a:t>SMART AGRICULTURE</a:t>
            </a:r>
            <a:endParaRPr lang="en-IN" b="1" i="1" u="sng" dirty="0"/>
          </a:p>
        </p:txBody>
      </p:sp>
      <p:sp>
        <p:nvSpPr>
          <p:cNvPr id="3" name="Subtitle 2">
            <a:extLst>
              <a:ext uri="{FF2B5EF4-FFF2-40B4-BE49-F238E27FC236}">
                <a16:creationId xmlns:a16="http://schemas.microsoft.com/office/drawing/2014/main" id="{046CC4ED-8728-4C6C-80B9-692853EB196C}"/>
              </a:ext>
            </a:extLst>
          </p:cNvPr>
          <p:cNvSpPr>
            <a:spLocks noGrp="1"/>
          </p:cNvSpPr>
          <p:nvPr>
            <p:ph type="subTitle" idx="1"/>
          </p:nvPr>
        </p:nvSpPr>
        <p:spPr>
          <a:xfrm>
            <a:off x="2234213" y="3429000"/>
            <a:ext cx="6652335" cy="2878044"/>
          </a:xfrm>
        </p:spPr>
        <p:txBody>
          <a:bodyPr>
            <a:normAutofit lnSpcReduction="10000"/>
          </a:bodyPr>
          <a:lstStyle/>
          <a:p>
            <a:pPr algn="r">
              <a:lnSpc>
                <a:spcPct val="107000"/>
              </a:lnSpc>
              <a:spcAft>
                <a:spcPts val="800"/>
              </a:spcAft>
            </a:pPr>
            <a:r>
              <a:rPr lang="en-US" sz="2400" dirty="0">
                <a:solidFill>
                  <a:srgbClr val="FFC000"/>
                </a:solidFill>
              </a:rPr>
              <a:t>-BY </a:t>
            </a:r>
          </a:p>
          <a:p>
            <a:pPr algn="r">
              <a:lnSpc>
                <a:spcPct val="107000"/>
              </a:lnSpc>
              <a:spcAft>
                <a:spcPts val="800"/>
              </a:spcAft>
            </a:pPr>
            <a:r>
              <a:rPr lang="en-US" sz="2400" b="1" i="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NITHAN .R (7376212AD169)</a:t>
            </a:r>
            <a:endParaRPr lang="en-IN"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US" sz="2400" b="1" i="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DHARANEESH . S(7376212AD122)</a:t>
            </a:r>
            <a:endParaRPr lang="en-IN"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US" sz="2400" b="1" i="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GOKUL KRISHNA .K (7376212AD129)</a:t>
            </a:r>
            <a:endParaRPr lang="en-IN" sz="24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a:p>
            <a:pPr algn="r">
              <a:lnSpc>
                <a:spcPct val="107000"/>
              </a:lnSpc>
              <a:spcAft>
                <a:spcPts val="800"/>
              </a:spcAft>
            </a:pPr>
            <a:r>
              <a:rPr lang="en-US" sz="2400" b="1" i="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MOHANASHARAN .K (7376212AD163</a:t>
            </a:r>
            <a:r>
              <a:rPr lang="en-US" sz="1800" b="1" i="1"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rPr>
              <a:t>)</a:t>
            </a:r>
            <a:endParaRPr lang="en-IN" sz="1800" dirty="0">
              <a:solidFill>
                <a:srgbClr val="FFC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486101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938CFF-5E56-4DDA-8B8B-2887BDD5BC58}"/>
              </a:ext>
            </a:extLst>
          </p:cNvPr>
          <p:cNvSpPr>
            <a:spLocks noGrp="1"/>
          </p:cNvSpPr>
          <p:nvPr>
            <p:ph type="title"/>
          </p:nvPr>
        </p:nvSpPr>
        <p:spPr>
          <a:xfrm>
            <a:off x="177554" y="708839"/>
            <a:ext cx="9613861" cy="1080938"/>
          </a:xfrm>
        </p:spPr>
        <p:txBody>
          <a:bodyPr/>
          <a:lstStyle/>
          <a:p>
            <a:r>
              <a:rPr lang="en-IN" b="1" i="0" dirty="0">
                <a:effectLst/>
                <a:latin typeface="Poppins" panose="00000500000000000000" pitchFamily="2" charset="0"/>
              </a:rPr>
              <a:t>Efficient management and cost-effective</a:t>
            </a:r>
            <a:endParaRPr lang="en-IN" dirty="0"/>
          </a:p>
        </p:txBody>
      </p:sp>
      <p:sp>
        <p:nvSpPr>
          <p:cNvPr id="3" name="Content Placeholder 2">
            <a:extLst>
              <a:ext uri="{FF2B5EF4-FFF2-40B4-BE49-F238E27FC236}">
                <a16:creationId xmlns:a16="http://schemas.microsoft.com/office/drawing/2014/main" id="{1097A717-EE99-442C-A814-6C9ED22C26B3}"/>
              </a:ext>
            </a:extLst>
          </p:cNvPr>
          <p:cNvSpPr>
            <a:spLocks noGrp="1"/>
          </p:cNvSpPr>
          <p:nvPr>
            <p:ph idx="1"/>
          </p:nvPr>
        </p:nvSpPr>
        <p:spPr>
          <a:xfrm>
            <a:off x="177554" y="2041864"/>
            <a:ext cx="6187735" cy="4572000"/>
          </a:xfrm>
        </p:spPr>
        <p:txBody>
          <a:bodyPr>
            <a:normAutofit/>
          </a:bodyPr>
          <a:lstStyle/>
          <a:p>
            <a:pPr marL="0" indent="0">
              <a:buNone/>
            </a:pPr>
            <a:r>
              <a:rPr lang="en-US" b="0" i="0" dirty="0">
                <a:solidFill>
                  <a:srgbClr val="272626"/>
                </a:solidFill>
                <a:effectLst/>
                <a:latin typeface="Poppins" panose="00000500000000000000" pitchFamily="2" charset="0"/>
              </a:rPr>
              <a:t>As many labor works are done by the technology, the management costs can be reduced or allocated to maintain the technology. The farmers could also be away, but keep controlling the farm from far away.</a:t>
            </a:r>
            <a:endParaRPr lang="en-IN" dirty="0"/>
          </a:p>
        </p:txBody>
      </p:sp>
      <p:pic>
        <p:nvPicPr>
          <p:cNvPr id="5" name="Picture 4">
            <a:extLst>
              <a:ext uri="{FF2B5EF4-FFF2-40B4-BE49-F238E27FC236}">
                <a16:creationId xmlns:a16="http://schemas.microsoft.com/office/drawing/2014/main" id="{9293BF77-D6A0-4BC0-9556-74B0FF60837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954177" y="2421430"/>
            <a:ext cx="3676650" cy="3133725"/>
          </a:xfrm>
          <a:prstGeom prst="rect">
            <a:avLst/>
          </a:prstGeom>
        </p:spPr>
      </p:pic>
      <p:sp>
        <p:nvSpPr>
          <p:cNvPr id="6" name="TextBox 5">
            <a:extLst>
              <a:ext uri="{FF2B5EF4-FFF2-40B4-BE49-F238E27FC236}">
                <a16:creationId xmlns:a16="http://schemas.microsoft.com/office/drawing/2014/main" id="{01B7F604-86C9-4A4A-8FE2-25251F768FBA}"/>
              </a:ext>
            </a:extLst>
          </p:cNvPr>
          <p:cNvSpPr txBox="1"/>
          <p:nvPr/>
        </p:nvSpPr>
        <p:spPr>
          <a:xfrm>
            <a:off x="6954177" y="5555155"/>
            <a:ext cx="3676650" cy="230832"/>
          </a:xfrm>
          <a:prstGeom prst="rect">
            <a:avLst/>
          </a:prstGeom>
          <a:noFill/>
        </p:spPr>
        <p:txBody>
          <a:bodyPr wrap="square" rtlCol="0">
            <a:spAutoFit/>
          </a:bodyPr>
          <a:lstStyle/>
          <a:p>
            <a:r>
              <a:rPr lang="en-IN" sz="900">
                <a:hlinkClick r:id="rId3" tooltip="https://www.flickr.com/photos/laurajo/4568372067"/>
              </a:rPr>
              <a:t>This Photo</a:t>
            </a:r>
            <a:r>
              <a:rPr lang="en-IN" sz="900"/>
              <a:t> by Unknown Author is licensed under </a:t>
            </a:r>
            <a:r>
              <a:rPr lang="en-IN" sz="900">
                <a:hlinkClick r:id="rId4" tooltip="https://creativecommons.org/licenses/by-nc-nd/3.0/"/>
              </a:rPr>
              <a:t>CC BY-NC-ND</a:t>
            </a:r>
            <a:endParaRPr lang="en-IN" sz="900"/>
          </a:p>
        </p:txBody>
      </p:sp>
    </p:spTree>
    <p:extLst>
      <p:ext uri="{BB962C8B-B14F-4D97-AF65-F5344CB8AC3E}">
        <p14:creationId xmlns:p14="http://schemas.microsoft.com/office/powerpoint/2010/main" val="26047740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EF1CE8-79D2-4A94-822A-01BCE8A12010}"/>
              </a:ext>
            </a:extLst>
          </p:cNvPr>
          <p:cNvSpPr>
            <a:spLocks noGrp="1"/>
          </p:cNvSpPr>
          <p:nvPr>
            <p:ph type="title"/>
          </p:nvPr>
        </p:nvSpPr>
        <p:spPr>
          <a:xfrm>
            <a:off x="192049" y="710810"/>
            <a:ext cx="9613861" cy="1080938"/>
          </a:xfrm>
        </p:spPr>
        <p:txBody>
          <a:bodyPr/>
          <a:lstStyle/>
          <a:p>
            <a:r>
              <a:rPr lang="en-IN" b="1" i="0" dirty="0">
                <a:effectLst/>
                <a:latin typeface="var(--headingsFontFamily)"/>
              </a:rPr>
              <a:t>Disadvantages of Smart </a:t>
            </a:r>
            <a:r>
              <a:rPr lang="en-IN" b="1" dirty="0">
                <a:latin typeface="var(--headingsFontFamily)"/>
              </a:rPr>
              <a:t>agriculture</a:t>
            </a:r>
            <a:br>
              <a:rPr lang="en-IN" b="1" i="0" dirty="0">
                <a:effectLst/>
                <a:latin typeface="var(--headingsFontFamily)"/>
              </a:rPr>
            </a:br>
            <a:endParaRPr lang="en-IN" dirty="0"/>
          </a:p>
        </p:txBody>
      </p:sp>
      <p:sp>
        <p:nvSpPr>
          <p:cNvPr id="3" name="Content Placeholder 2">
            <a:extLst>
              <a:ext uri="{FF2B5EF4-FFF2-40B4-BE49-F238E27FC236}">
                <a16:creationId xmlns:a16="http://schemas.microsoft.com/office/drawing/2014/main" id="{D8D6FCBE-224C-4BB4-AAC0-ADCD8EC5068D}"/>
              </a:ext>
            </a:extLst>
          </p:cNvPr>
          <p:cNvSpPr>
            <a:spLocks noGrp="1"/>
          </p:cNvSpPr>
          <p:nvPr>
            <p:ph idx="1"/>
          </p:nvPr>
        </p:nvSpPr>
        <p:spPr>
          <a:xfrm>
            <a:off x="680322" y="2336873"/>
            <a:ext cx="7868874" cy="4152704"/>
          </a:xfrm>
        </p:spPr>
        <p:txBody>
          <a:bodyPr/>
          <a:lstStyle/>
          <a:p>
            <a:pPr marL="0" indent="0">
              <a:buNone/>
            </a:pPr>
            <a:r>
              <a:rPr lang="en-US" b="0" i="0" dirty="0">
                <a:solidFill>
                  <a:srgbClr val="272626"/>
                </a:solidFill>
                <a:effectLst/>
                <a:latin typeface="Poppins" panose="00000500000000000000" pitchFamily="2" charset="0"/>
              </a:rPr>
              <a:t>Despite the benefits above, smart farming also carries several potential risks. The biggest of them is prone to be damaged. Without any regular care, technology is prone to get broken by natural factors like heavy rain, strong wind, thunder strikes, and more. It could be a big loss for the farmer. Moreover, the maintenance cost is not cheap with updates and further research.</a:t>
            </a:r>
            <a:endParaRPr lang="en-IN" dirty="0"/>
          </a:p>
        </p:txBody>
      </p:sp>
      <p:pic>
        <p:nvPicPr>
          <p:cNvPr id="5" name="Picture 4">
            <a:extLst>
              <a:ext uri="{FF2B5EF4-FFF2-40B4-BE49-F238E27FC236}">
                <a16:creationId xmlns:a16="http://schemas.microsoft.com/office/drawing/2014/main" id="{D1B6721F-617E-40CE-8E13-50EEAFCE1C86}"/>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8815527" y="2336873"/>
            <a:ext cx="2571750" cy="3378345"/>
          </a:xfrm>
          <a:prstGeom prst="rect">
            <a:avLst/>
          </a:prstGeom>
        </p:spPr>
      </p:pic>
      <p:sp>
        <p:nvSpPr>
          <p:cNvPr id="6" name="TextBox 5">
            <a:extLst>
              <a:ext uri="{FF2B5EF4-FFF2-40B4-BE49-F238E27FC236}">
                <a16:creationId xmlns:a16="http://schemas.microsoft.com/office/drawing/2014/main" id="{8547B5EA-CAD6-4806-94B2-C2A14E946CAC}"/>
              </a:ext>
            </a:extLst>
          </p:cNvPr>
          <p:cNvSpPr txBox="1"/>
          <p:nvPr/>
        </p:nvSpPr>
        <p:spPr>
          <a:xfrm>
            <a:off x="9246432" y="5751523"/>
            <a:ext cx="2095500" cy="369332"/>
          </a:xfrm>
          <a:prstGeom prst="rect">
            <a:avLst/>
          </a:prstGeom>
          <a:noFill/>
        </p:spPr>
        <p:txBody>
          <a:bodyPr wrap="square" rtlCol="0">
            <a:spAutoFit/>
          </a:bodyPr>
          <a:lstStyle/>
          <a:p>
            <a:r>
              <a:rPr lang="en-IN" sz="900" dirty="0">
                <a:hlinkClick r:id="rId3" tooltip="https://ccafs.cgiar.org/blog/new-field-manual-captures-farmers-climate-adaptation-activities-colombia"/>
              </a:rPr>
              <a:t>This Photo</a:t>
            </a:r>
            <a:r>
              <a:rPr lang="en-IN" sz="900" dirty="0"/>
              <a:t> by Unknown Author is licensed under </a:t>
            </a:r>
            <a:r>
              <a:rPr lang="en-IN" sz="900" dirty="0">
                <a:hlinkClick r:id="rId4" tooltip="https://creativecommons.org/licenses/by-nc/3.0/"/>
              </a:rPr>
              <a:t>CC BY-NC</a:t>
            </a:r>
            <a:endParaRPr lang="en-IN" sz="900" dirty="0"/>
          </a:p>
        </p:txBody>
      </p:sp>
    </p:spTree>
    <p:extLst>
      <p:ext uri="{BB962C8B-B14F-4D97-AF65-F5344CB8AC3E}">
        <p14:creationId xmlns:p14="http://schemas.microsoft.com/office/powerpoint/2010/main" val="245320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03DAB6-3753-4F29-A856-2B4A28F54F21}"/>
              </a:ext>
            </a:extLst>
          </p:cNvPr>
          <p:cNvSpPr>
            <a:spLocks noGrp="1"/>
          </p:cNvSpPr>
          <p:nvPr>
            <p:ph type="title"/>
          </p:nvPr>
        </p:nvSpPr>
        <p:spPr>
          <a:xfrm>
            <a:off x="195309" y="772356"/>
            <a:ext cx="10098873" cy="1061809"/>
          </a:xfrm>
        </p:spPr>
        <p:txBody>
          <a:bodyPr>
            <a:normAutofit fontScale="90000"/>
          </a:bodyPr>
          <a:lstStyle/>
          <a:p>
            <a:r>
              <a:rPr lang="en-IN" b="1" i="0" dirty="0">
                <a:effectLst/>
                <a:latin typeface="var(--headingsFontFamily)"/>
              </a:rPr>
              <a:t>Farmers Use IoT</a:t>
            </a:r>
            <a:br>
              <a:rPr lang="en-IN" b="1" i="0" dirty="0">
                <a:effectLst/>
                <a:latin typeface="var(--headingsFontFamily)"/>
              </a:rPr>
            </a:br>
            <a:endParaRPr lang="en-IN" dirty="0"/>
          </a:p>
        </p:txBody>
      </p:sp>
      <p:sp>
        <p:nvSpPr>
          <p:cNvPr id="3" name="Content Placeholder 2">
            <a:extLst>
              <a:ext uri="{FF2B5EF4-FFF2-40B4-BE49-F238E27FC236}">
                <a16:creationId xmlns:a16="http://schemas.microsoft.com/office/drawing/2014/main" id="{9BB853D0-AEC9-45B5-A67D-3982E9FCDE27}"/>
              </a:ext>
            </a:extLst>
          </p:cNvPr>
          <p:cNvSpPr>
            <a:spLocks noGrp="1"/>
          </p:cNvSpPr>
          <p:nvPr>
            <p:ph idx="1"/>
          </p:nvPr>
        </p:nvSpPr>
        <p:spPr>
          <a:xfrm>
            <a:off x="62145" y="2006353"/>
            <a:ext cx="11913832" cy="2743199"/>
          </a:xfrm>
        </p:spPr>
        <p:txBody>
          <a:bodyPr>
            <a:normAutofit/>
          </a:bodyPr>
          <a:lstStyle/>
          <a:p>
            <a:pPr marL="0" indent="0">
              <a:buNone/>
            </a:pPr>
            <a:r>
              <a:rPr lang="en-US" b="0" i="0" dirty="0">
                <a:solidFill>
                  <a:srgbClr val="272626"/>
                </a:solidFill>
                <a:effectLst/>
                <a:latin typeface="Poppins" panose="00000500000000000000" pitchFamily="2" charset="0"/>
              </a:rPr>
              <a:t>Smart farming with IoT is a growing business nowadays. The number of farmers using IoT is increasing and it is projected by the agriculture market in the U.S. that annual growth rate of 19.3%. a survey shows that technology installation in farming also has a similar growth rate that is 20%. This happens globally as many countries come up with modern innovations like Japan, India, Canada, Columbia, Mexico, Brazil, Chile, and Argentina.</a:t>
            </a:r>
            <a:endParaRPr lang="en-IN" dirty="0"/>
          </a:p>
        </p:txBody>
      </p:sp>
      <p:pic>
        <p:nvPicPr>
          <p:cNvPr id="5" name="Picture 4">
            <a:extLst>
              <a:ext uri="{FF2B5EF4-FFF2-40B4-BE49-F238E27FC236}">
                <a16:creationId xmlns:a16="http://schemas.microsoft.com/office/drawing/2014/main" id="{8577B649-9E2D-45D2-8FE7-91FDD2840A73}"/>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195309" y="4749552"/>
            <a:ext cx="11780668" cy="1551031"/>
          </a:xfrm>
          <a:prstGeom prst="rect">
            <a:avLst/>
          </a:prstGeom>
        </p:spPr>
      </p:pic>
      <p:sp>
        <p:nvSpPr>
          <p:cNvPr id="6" name="TextBox 5">
            <a:extLst>
              <a:ext uri="{FF2B5EF4-FFF2-40B4-BE49-F238E27FC236}">
                <a16:creationId xmlns:a16="http://schemas.microsoft.com/office/drawing/2014/main" id="{ACDD4707-3244-46A2-989D-3A263DF8AA01}"/>
              </a:ext>
            </a:extLst>
          </p:cNvPr>
          <p:cNvSpPr txBox="1"/>
          <p:nvPr/>
        </p:nvSpPr>
        <p:spPr>
          <a:xfrm>
            <a:off x="4802819" y="6391922"/>
            <a:ext cx="2823099" cy="369332"/>
          </a:xfrm>
          <a:prstGeom prst="rect">
            <a:avLst/>
          </a:prstGeom>
          <a:noFill/>
        </p:spPr>
        <p:txBody>
          <a:bodyPr wrap="square" rtlCol="0">
            <a:spAutoFit/>
          </a:bodyPr>
          <a:lstStyle/>
          <a:p>
            <a:r>
              <a:rPr lang="en-IN" sz="900">
                <a:hlinkClick r:id="rId3" tooltip="https://advance.qld.gov.au/whats-happening/stories-about-innovation/smart-technology-helping-farmers-and-environment"/>
              </a:rPr>
              <a:t>This Photo</a:t>
            </a:r>
            <a:r>
              <a:rPr lang="en-IN" sz="900"/>
              <a:t> by Unknown Author is licensed under </a:t>
            </a:r>
            <a:r>
              <a:rPr lang="en-IN" sz="900">
                <a:hlinkClick r:id="rId4" tooltip="https://creativecommons.org/licenses/by-nd/3.0/"/>
              </a:rPr>
              <a:t>CC BY-ND</a:t>
            </a:r>
            <a:endParaRPr lang="en-IN" sz="900"/>
          </a:p>
        </p:txBody>
      </p:sp>
    </p:spTree>
    <p:extLst>
      <p:ext uri="{BB962C8B-B14F-4D97-AF65-F5344CB8AC3E}">
        <p14:creationId xmlns:p14="http://schemas.microsoft.com/office/powerpoint/2010/main" val="7899619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A242E-5E6B-4A32-B8F5-EDB488250FEF}"/>
              </a:ext>
            </a:extLst>
          </p:cNvPr>
          <p:cNvSpPr>
            <a:spLocks noGrp="1"/>
          </p:cNvSpPr>
          <p:nvPr>
            <p:ph type="title"/>
          </p:nvPr>
        </p:nvSpPr>
        <p:spPr>
          <a:xfrm>
            <a:off x="838200" y="365125"/>
            <a:ext cx="10515600" cy="5971667"/>
          </a:xfrm>
        </p:spPr>
        <p:txBody>
          <a:bodyPr/>
          <a:lstStyle/>
          <a:p>
            <a:pPr algn="ctr"/>
            <a:r>
              <a:rPr lang="en-US" b="1" i="1" u="sng" dirty="0">
                <a:solidFill>
                  <a:schemeClr val="bg1"/>
                </a:solidFill>
              </a:rPr>
              <a:t>PROBLEM STATEMENT</a:t>
            </a:r>
            <a:endParaRPr lang="en-IN" b="1" i="1" u="sng" dirty="0">
              <a:solidFill>
                <a:schemeClr val="bg1"/>
              </a:solidFill>
            </a:endParaRPr>
          </a:p>
        </p:txBody>
      </p:sp>
      <p:pic>
        <p:nvPicPr>
          <p:cNvPr id="4" name="Picture 3">
            <a:extLst>
              <a:ext uri="{FF2B5EF4-FFF2-40B4-BE49-F238E27FC236}">
                <a16:creationId xmlns:a16="http://schemas.microsoft.com/office/drawing/2014/main" id="{80A5DAA1-0D89-4A1D-A998-D3E50D401ED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366943" y="221943"/>
            <a:ext cx="5200763" cy="2722274"/>
          </a:xfrm>
          <a:prstGeom prst="rect">
            <a:avLst/>
          </a:prstGeom>
        </p:spPr>
      </p:pic>
      <p:sp>
        <p:nvSpPr>
          <p:cNvPr id="5" name="TextBox 4">
            <a:extLst>
              <a:ext uri="{FF2B5EF4-FFF2-40B4-BE49-F238E27FC236}">
                <a16:creationId xmlns:a16="http://schemas.microsoft.com/office/drawing/2014/main" id="{4D90C112-1E73-451E-A728-5A1760A28437}"/>
              </a:ext>
            </a:extLst>
          </p:cNvPr>
          <p:cNvSpPr txBox="1"/>
          <p:nvPr/>
        </p:nvSpPr>
        <p:spPr>
          <a:xfrm>
            <a:off x="366943" y="3132496"/>
            <a:ext cx="556334" cy="1754326"/>
          </a:xfrm>
          <a:prstGeom prst="rect">
            <a:avLst/>
          </a:prstGeom>
          <a:noFill/>
        </p:spPr>
        <p:txBody>
          <a:bodyPr wrap="square" rtlCol="0">
            <a:spAutoFit/>
          </a:bodyPr>
          <a:lstStyle/>
          <a:p>
            <a:r>
              <a:rPr lang="en-IN" sz="900">
                <a:hlinkClick r:id="rId3" tooltip="https://technofaq.org/posts/2016/08/how-to-deal-with-the-main-problems-of-elearning/"/>
              </a:rPr>
              <a:t>This Photo</a:t>
            </a:r>
            <a:r>
              <a:rPr lang="en-IN" sz="900"/>
              <a:t> by Unknown Author is licensed under </a:t>
            </a:r>
            <a:r>
              <a:rPr lang="en-IN" sz="900">
                <a:hlinkClick r:id="rId4" tooltip="https://creativecommons.org/licenses/by-nc-sa/3.0/"/>
              </a:rPr>
              <a:t>CC BY-SA-NC</a:t>
            </a:r>
            <a:endParaRPr lang="en-IN" sz="900"/>
          </a:p>
        </p:txBody>
      </p:sp>
    </p:spTree>
    <p:extLst>
      <p:ext uri="{BB962C8B-B14F-4D97-AF65-F5344CB8AC3E}">
        <p14:creationId xmlns:p14="http://schemas.microsoft.com/office/powerpoint/2010/main" val="289210345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CEF59-3332-4D07-8B35-9ED59B7CF5AF}"/>
              </a:ext>
            </a:extLst>
          </p:cNvPr>
          <p:cNvSpPr>
            <a:spLocks noGrp="1"/>
          </p:cNvSpPr>
          <p:nvPr>
            <p:ph type="title"/>
          </p:nvPr>
        </p:nvSpPr>
        <p:spPr>
          <a:xfrm>
            <a:off x="138782" y="719769"/>
            <a:ext cx="9613861" cy="1080938"/>
          </a:xfrm>
        </p:spPr>
        <p:txBody>
          <a:bodyPr/>
          <a:lstStyle/>
          <a:p>
            <a:r>
              <a:rPr lang="en-IN" dirty="0"/>
              <a:t>1. Tea Industry</a:t>
            </a:r>
          </a:p>
        </p:txBody>
      </p:sp>
      <p:sp>
        <p:nvSpPr>
          <p:cNvPr id="3" name="Content Placeholder 2">
            <a:extLst>
              <a:ext uri="{FF2B5EF4-FFF2-40B4-BE49-F238E27FC236}">
                <a16:creationId xmlns:a16="http://schemas.microsoft.com/office/drawing/2014/main" id="{6BCFB7E6-563F-4185-BB78-9666DA304DB8}"/>
              </a:ext>
            </a:extLst>
          </p:cNvPr>
          <p:cNvSpPr>
            <a:spLocks noGrp="1"/>
          </p:cNvSpPr>
          <p:nvPr>
            <p:ph idx="1"/>
          </p:nvPr>
        </p:nvSpPr>
        <p:spPr>
          <a:xfrm>
            <a:off x="138782" y="2068497"/>
            <a:ext cx="8792153" cy="4339110"/>
          </a:xfrm>
        </p:spPr>
        <p:txBody>
          <a:bodyPr>
            <a:normAutofit fontScale="92500"/>
          </a:bodyPr>
          <a:lstStyle/>
          <a:p>
            <a:pPr marL="514350" indent="-514350">
              <a:buAutoNum type="alphaLcParenR"/>
            </a:pPr>
            <a:r>
              <a:rPr lang="en-US" dirty="0"/>
              <a:t>Use of pesticides / </a:t>
            </a:r>
            <a:r>
              <a:rPr lang="en-US" dirty="0" err="1"/>
              <a:t>fertilisers</a:t>
            </a:r>
            <a:r>
              <a:rPr lang="en-US" dirty="0"/>
              <a:t> more than required quantity leads to rejection of the produced Tea.</a:t>
            </a:r>
          </a:p>
          <a:p>
            <a:pPr marL="514350" indent="-514350">
              <a:buAutoNum type="alphaLcParenR"/>
            </a:pPr>
            <a:r>
              <a:rPr lang="en-US" dirty="0"/>
              <a:t> b) Plucking coarse leaves will lead to drop in the quality of made Tea. </a:t>
            </a:r>
          </a:p>
          <a:p>
            <a:pPr marL="514350" indent="-514350">
              <a:buAutoNum type="alphaLcParenR"/>
            </a:pPr>
            <a:r>
              <a:rPr lang="en-US" dirty="0"/>
              <a:t>c) Tea pruning is widely used to keep the plants in ideal shape. However, too much pruning leads to destruction of the plant.</a:t>
            </a:r>
          </a:p>
          <a:p>
            <a:pPr marL="514350" indent="-514350">
              <a:buAutoNum type="alphaLcParenR"/>
            </a:pPr>
            <a:r>
              <a:rPr lang="en-US" dirty="0"/>
              <a:t> d) Processing of Tea from the leaves (withering, curled, fermentation, dried, sieves and packed) is a hectic and robust job.</a:t>
            </a:r>
          </a:p>
          <a:p>
            <a:pPr marL="514350" indent="-514350">
              <a:buAutoNum type="alphaLcParenR"/>
            </a:pPr>
            <a:r>
              <a:rPr lang="en-US" dirty="0"/>
              <a:t> e) Maintaining ideal storage condition. f) Exported / supplied stocks are rejected by the customers due to undesired quality. </a:t>
            </a:r>
            <a:endParaRPr lang="en-IN" dirty="0"/>
          </a:p>
        </p:txBody>
      </p:sp>
      <p:pic>
        <p:nvPicPr>
          <p:cNvPr id="5" name="Picture 4">
            <a:extLst>
              <a:ext uri="{FF2B5EF4-FFF2-40B4-BE49-F238E27FC236}">
                <a16:creationId xmlns:a16="http://schemas.microsoft.com/office/drawing/2014/main" id="{96B776E8-A074-480E-9309-5E795F7D7E6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9025555" y="124287"/>
            <a:ext cx="2965543" cy="5646198"/>
          </a:xfrm>
          <a:prstGeom prst="rect">
            <a:avLst/>
          </a:prstGeom>
        </p:spPr>
      </p:pic>
      <p:sp>
        <p:nvSpPr>
          <p:cNvPr id="6" name="TextBox 5">
            <a:extLst>
              <a:ext uri="{FF2B5EF4-FFF2-40B4-BE49-F238E27FC236}">
                <a16:creationId xmlns:a16="http://schemas.microsoft.com/office/drawing/2014/main" id="{02D7C81E-52B8-4433-8C45-BC740D71C8F4}"/>
              </a:ext>
            </a:extLst>
          </p:cNvPr>
          <p:cNvSpPr txBox="1"/>
          <p:nvPr/>
        </p:nvSpPr>
        <p:spPr>
          <a:xfrm>
            <a:off x="9771464" y="5913988"/>
            <a:ext cx="2281754" cy="369332"/>
          </a:xfrm>
          <a:prstGeom prst="rect">
            <a:avLst/>
          </a:prstGeom>
          <a:noFill/>
        </p:spPr>
        <p:txBody>
          <a:bodyPr wrap="square" rtlCol="0">
            <a:spAutoFit/>
          </a:bodyPr>
          <a:lstStyle/>
          <a:p>
            <a:r>
              <a:rPr lang="en-IN" sz="900" dirty="0">
                <a:hlinkClick r:id="rId3" tooltip="http://www.freefoodphotos.com/imagelibrary/drink/slides/tea_with_lemon.html"/>
              </a:rPr>
              <a:t>This Photo</a:t>
            </a:r>
            <a:r>
              <a:rPr lang="en-IN" sz="900" dirty="0"/>
              <a:t> by Unknown Author is licensed under </a:t>
            </a:r>
            <a:r>
              <a:rPr lang="en-IN" sz="900" dirty="0">
                <a:hlinkClick r:id="rId4" tooltip="https://creativecommons.org/licenses/by/3.0/"/>
              </a:rPr>
              <a:t>CC BY</a:t>
            </a:r>
            <a:endParaRPr lang="en-IN" sz="900" dirty="0"/>
          </a:p>
        </p:txBody>
      </p:sp>
    </p:spTree>
    <p:extLst>
      <p:ext uri="{BB962C8B-B14F-4D97-AF65-F5344CB8AC3E}">
        <p14:creationId xmlns:p14="http://schemas.microsoft.com/office/powerpoint/2010/main" val="20614233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D8E35-00BB-4A93-8AD9-3A0DB9AF1606}"/>
              </a:ext>
            </a:extLst>
          </p:cNvPr>
          <p:cNvSpPr>
            <a:spLocks noGrp="1"/>
          </p:cNvSpPr>
          <p:nvPr>
            <p:ph type="title"/>
          </p:nvPr>
        </p:nvSpPr>
        <p:spPr>
          <a:xfrm>
            <a:off x="76642" y="747190"/>
            <a:ext cx="5933542" cy="1080938"/>
          </a:xfrm>
        </p:spPr>
        <p:txBody>
          <a:bodyPr/>
          <a:lstStyle/>
          <a:p>
            <a:r>
              <a:rPr lang="en-IN" dirty="0"/>
              <a:t>2. Livestock</a:t>
            </a:r>
          </a:p>
        </p:txBody>
      </p:sp>
      <p:sp>
        <p:nvSpPr>
          <p:cNvPr id="3" name="Content Placeholder 2">
            <a:extLst>
              <a:ext uri="{FF2B5EF4-FFF2-40B4-BE49-F238E27FC236}">
                <a16:creationId xmlns:a16="http://schemas.microsoft.com/office/drawing/2014/main" id="{AD88A17B-E998-47C7-B41A-505E96E6B1B8}"/>
              </a:ext>
            </a:extLst>
          </p:cNvPr>
          <p:cNvSpPr>
            <a:spLocks noGrp="1"/>
          </p:cNvSpPr>
          <p:nvPr>
            <p:ph idx="1"/>
          </p:nvPr>
        </p:nvSpPr>
        <p:spPr>
          <a:xfrm>
            <a:off x="76640" y="2041864"/>
            <a:ext cx="6723655" cy="4718481"/>
          </a:xfrm>
        </p:spPr>
        <p:txBody>
          <a:bodyPr>
            <a:normAutofit/>
          </a:bodyPr>
          <a:lstStyle/>
          <a:p>
            <a:pPr marL="0" indent="0">
              <a:buNone/>
            </a:pPr>
            <a:r>
              <a:rPr lang="en-US" dirty="0"/>
              <a:t>Large farm owners can benefit from IoT applications to collect data regarding the location, well-being, and health of their cattle. This information helps them in identifying animals that are sick so they can be separated from the herd, thereby preventing the spread of disease. It also lowers labor costs as ranchers can locate their cattle with the help of IoT based sensors.</a:t>
            </a:r>
            <a:endParaRPr lang="en-IN" dirty="0"/>
          </a:p>
        </p:txBody>
      </p:sp>
      <p:pic>
        <p:nvPicPr>
          <p:cNvPr id="7" name="Picture 6">
            <a:extLst>
              <a:ext uri="{FF2B5EF4-FFF2-40B4-BE49-F238E27FC236}">
                <a16:creationId xmlns:a16="http://schemas.microsoft.com/office/drawing/2014/main" id="{331ABA33-36C3-461A-AEFD-1CA37DEA18E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08108" y="2175029"/>
            <a:ext cx="4876746" cy="4225771"/>
          </a:xfrm>
          <a:prstGeom prst="rect">
            <a:avLst/>
          </a:prstGeom>
        </p:spPr>
      </p:pic>
    </p:spTree>
    <p:extLst>
      <p:ext uri="{BB962C8B-B14F-4D97-AF65-F5344CB8AC3E}">
        <p14:creationId xmlns:p14="http://schemas.microsoft.com/office/powerpoint/2010/main" val="8389834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FB478D-85E5-4060-A6B0-DBF30B4A46C3}"/>
              </a:ext>
            </a:extLst>
          </p:cNvPr>
          <p:cNvSpPr>
            <a:spLocks noGrp="1"/>
          </p:cNvSpPr>
          <p:nvPr>
            <p:ph type="title"/>
          </p:nvPr>
        </p:nvSpPr>
        <p:spPr>
          <a:xfrm>
            <a:off x="98773" y="683581"/>
            <a:ext cx="5609569" cy="1150585"/>
          </a:xfrm>
        </p:spPr>
        <p:txBody>
          <a:bodyPr/>
          <a:lstStyle/>
          <a:p>
            <a:r>
              <a:rPr lang="en-IN" dirty="0"/>
              <a:t>3. Smart Greenhouses </a:t>
            </a:r>
          </a:p>
        </p:txBody>
      </p:sp>
      <p:sp>
        <p:nvSpPr>
          <p:cNvPr id="3" name="Content Placeholder 2">
            <a:extLst>
              <a:ext uri="{FF2B5EF4-FFF2-40B4-BE49-F238E27FC236}">
                <a16:creationId xmlns:a16="http://schemas.microsoft.com/office/drawing/2014/main" id="{AF367C86-5B65-45DF-8DF2-0E4DC125E403}"/>
              </a:ext>
            </a:extLst>
          </p:cNvPr>
          <p:cNvSpPr>
            <a:spLocks noGrp="1"/>
          </p:cNvSpPr>
          <p:nvPr>
            <p:ph idx="1"/>
          </p:nvPr>
        </p:nvSpPr>
        <p:spPr>
          <a:xfrm>
            <a:off x="76639" y="2032987"/>
            <a:ext cx="6839066" cy="4296792"/>
          </a:xfrm>
        </p:spPr>
        <p:txBody>
          <a:bodyPr>
            <a:normAutofit/>
          </a:bodyPr>
          <a:lstStyle/>
          <a:p>
            <a:pPr marL="0" indent="0">
              <a:buNone/>
            </a:pPr>
            <a:r>
              <a:rPr lang="en-US" dirty="0"/>
              <a:t>Greenhouse farming is a methodology that helps in enhancing the yield of vegetables, fruits, crops etc. Greenhouses control the environmental parameters through manual intervention or a proportional control mechanism. IoT applications can immensely benefit the farmers using greenhouse technology and make their work simple &amp; easy. </a:t>
            </a:r>
            <a:endParaRPr lang="en-IN" dirty="0"/>
          </a:p>
        </p:txBody>
      </p:sp>
      <p:pic>
        <p:nvPicPr>
          <p:cNvPr id="5" name="Picture 4">
            <a:extLst>
              <a:ext uri="{FF2B5EF4-FFF2-40B4-BE49-F238E27FC236}">
                <a16:creationId xmlns:a16="http://schemas.microsoft.com/office/drawing/2014/main" id="{34CADEFC-5C42-48AE-B38D-6540334DE8FF}"/>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279688" y="2115569"/>
            <a:ext cx="4702507" cy="4461029"/>
          </a:xfrm>
          <a:prstGeom prst="rect">
            <a:avLst/>
          </a:prstGeom>
        </p:spPr>
      </p:pic>
      <p:sp>
        <p:nvSpPr>
          <p:cNvPr id="6" name="TextBox 5">
            <a:extLst>
              <a:ext uri="{FF2B5EF4-FFF2-40B4-BE49-F238E27FC236}">
                <a16:creationId xmlns:a16="http://schemas.microsoft.com/office/drawing/2014/main" id="{7DE2864C-CA8C-457E-92C7-AED0A0CBA8F3}"/>
              </a:ext>
            </a:extLst>
          </p:cNvPr>
          <p:cNvSpPr txBox="1"/>
          <p:nvPr/>
        </p:nvSpPr>
        <p:spPr>
          <a:xfrm>
            <a:off x="1528171" y="6858000"/>
            <a:ext cx="9135657" cy="230832"/>
          </a:xfrm>
          <a:prstGeom prst="rect">
            <a:avLst/>
          </a:prstGeom>
          <a:noFill/>
        </p:spPr>
        <p:txBody>
          <a:bodyPr wrap="square" rtlCol="0">
            <a:spAutoFit/>
          </a:bodyPr>
          <a:lstStyle/>
          <a:p>
            <a:r>
              <a:rPr lang="en-IN" sz="900">
                <a:hlinkClick r:id="rId3" tooltip="http://www.greenhomegnome.com/greenhouse-cover-options/"/>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7564020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DF149C-2CBE-4B96-8799-F3EFA7150965}"/>
              </a:ext>
            </a:extLst>
          </p:cNvPr>
          <p:cNvSpPr>
            <a:spLocks noGrp="1"/>
          </p:cNvSpPr>
          <p:nvPr>
            <p:ph type="title"/>
          </p:nvPr>
        </p:nvSpPr>
        <p:spPr>
          <a:xfrm>
            <a:off x="80240" y="699962"/>
            <a:ext cx="9613861" cy="1080938"/>
          </a:xfrm>
        </p:spPr>
        <p:txBody>
          <a:bodyPr/>
          <a:lstStyle/>
          <a:p>
            <a:r>
              <a:rPr lang="en-US" dirty="0"/>
              <a:t>4. Detection and </a:t>
            </a:r>
            <a:r>
              <a:rPr lang="en-US" dirty="0" err="1"/>
              <a:t>analysing</a:t>
            </a:r>
            <a:r>
              <a:rPr lang="en-US" dirty="0"/>
              <a:t> parameters of milk at different stage of collection</a:t>
            </a:r>
            <a:endParaRPr lang="en-IN" dirty="0"/>
          </a:p>
        </p:txBody>
      </p:sp>
      <p:sp>
        <p:nvSpPr>
          <p:cNvPr id="3" name="Content Placeholder 2">
            <a:extLst>
              <a:ext uri="{FF2B5EF4-FFF2-40B4-BE49-F238E27FC236}">
                <a16:creationId xmlns:a16="http://schemas.microsoft.com/office/drawing/2014/main" id="{C281F7FC-9401-4984-A0E1-94C8D90D4940}"/>
              </a:ext>
            </a:extLst>
          </p:cNvPr>
          <p:cNvSpPr>
            <a:spLocks noGrp="1"/>
          </p:cNvSpPr>
          <p:nvPr>
            <p:ph idx="1"/>
          </p:nvPr>
        </p:nvSpPr>
        <p:spPr>
          <a:xfrm>
            <a:off x="80240" y="2059618"/>
            <a:ext cx="7208328" cy="4456591"/>
          </a:xfrm>
        </p:spPr>
        <p:txBody>
          <a:bodyPr/>
          <a:lstStyle/>
          <a:p>
            <a:pPr marL="0" indent="0">
              <a:buNone/>
            </a:pPr>
            <a:r>
              <a:rPr lang="en-US" dirty="0"/>
              <a:t>If we can get the important milk parameters during different stages of collection i.e. from cattle farm to dairy collection </a:t>
            </a:r>
            <a:r>
              <a:rPr lang="en-US" dirty="0" err="1"/>
              <a:t>centre</a:t>
            </a:r>
            <a:r>
              <a:rPr lang="en-US" dirty="0"/>
              <a:t> including health of the animals. This will be helpful in pasteurization process and knowing the important parameters from cattle farm itself will be really helpful in milk processing too. IoT applications can provide solutions in maintaining the quality of food products and over all safety of the consumers.</a:t>
            </a:r>
            <a:endParaRPr lang="en-IN" dirty="0"/>
          </a:p>
        </p:txBody>
      </p:sp>
      <p:pic>
        <p:nvPicPr>
          <p:cNvPr id="5" name="Picture 4">
            <a:extLst>
              <a:ext uri="{FF2B5EF4-FFF2-40B4-BE49-F238E27FC236}">
                <a16:creationId xmlns:a16="http://schemas.microsoft.com/office/drawing/2014/main" id="{CA68D551-CA40-443F-B059-2941FA32AA2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359928" y="2226232"/>
            <a:ext cx="4751832" cy="4130180"/>
          </a:xfrm>
          <a:prstGeom prst="rect">
            <a:avLst/>
          </a:prstGeom>
        </p:spPr>
      </p:pic>
      <p:sp>
        <p:nvSpPr>
          <p:cNvPr id="6" name="TextBox 5">
            <a:extLst>
              <a:ext uri="{FF2B5EF4-FFF2-40B4-BE49-F238E27FC236}">
                <a16:creationId xmlns:a16="http://schemas.microsoft.com/office/drawing/2014/main" id="{D11BE56C-8215-4646-B1EC-77BB545F38A4}"/>
              </a:ext>
            </a:extLst>
          </p:cNvPr>
          <p:cNvSpPr txBox="1"/>
          <p:nvPr/>
        </p:nvSpPr>
        <p:spPr>
          <a:xfrm>
            <a:off x="8274328" y="6516208"/>
            <a:ext cx="3470829" cy="230832"/>
          </a:xfrm>
          <a:prstGeom prst="rect">
            <a:avLst/>
          </a:prstGeom>
          <a:noFill/>
        </p:spPr>
        <p:txBody>
          <a:bodyPr wrap="square" rtlCol="0">
            <a:spAutoFit/>
          </a:bodyPr>
          <a:lstStyle/>
          <a:p>
            <a:r>
              <a:rPr lang="en-IN" sz="900" dirty="0">
                <a:hlinkClick r:id="rId3" tooltip="https://www.frontiersin.org/articles/10.3389/fmicb.2020.01983/full"/>
              </a:rPr>
              <a:t>This Photo</a:t>
            </a:r>
            <a:r>
              <a:rPr lang="en-IN" sz="900" dirty="0"/>
              <a:t> by Unknown Author is licensed under </a:t>
            </a:r>
            <a:r>
              <a:rPr lang="en-IN" sz="900" dirty="0">
                <a:hlinkClick r:id="rId4" tooltip="https://creativecommons.org/licenses/by/3.0/"/>
              </a:rPr>
              <a:t>CC BY</a:t>
            </a:r>
            <a:endParaRPr lang="en-IN" sz="900" dirty="0"/>
          </a:p>
        </p:txBody>
      </p:sp>
    </p:spTree>
    <p:extLst>
      <p:ext uri="{BB962C8B-B14F-4D97-AF65-F5344CB8AC3E}">
        <p14:creationId xmlns:p14="http://schemas.microsoft.com/office/powerpoint/2010/main" val="16881967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9E50B-29B1-40AB-8665-FC5FA400864E}"/>
              </a:ext>
            </a:extLst>
          </p:cNvPr>
          <p:cNvSpPr>
            <a:spLocks noGrp="1"/>
          </p:cNvSpPr>
          <p:nvPr>
            <p:ph type="title"/>
          </p:nvPr>
        </p:nvSpPr>
        <p:spPr>
          <a:xfrm>
            <a:off x="192049" y="753228"/>
            <a:ext cx="9613861" cy="1080938"/>
          </a:xfrm>
        </p:spPr>
        <p:txBody>
          <a:bodyPr/>
          <a:lstStyle/>
          <a:p>
            <a:r>
              <a:rPr lang="en-IN" dirty="0"/>
              <a:t>5. Fish-farming and breeding</a:t>
            </a:r>
          </a:p>
        </p:txBody>
      </p:sp>
      <p:sp>
        <p:nvSpPr>
          <p:cNvPr id="3" name="Content Placeholder 2">
            <a:extLst>
              <a:ext uri="{FF2B5EF4-FFF2-40B4-BE49-F238E27FC236}">
                <a16:creationId xmlns:a16="http://schemas.microsoft.com/office/drawing/2014/main" id="{4C6A4D0F-06FB-4292-B595-5C2BE6B11500}"/>
              </a:ext>
            </a:extLst>
          </p:cNvPr>
          <p:cNvSpPr>
            <a:spLocks noGrp="1"/>
          </p:cNvSpPr>
          <p:nvPr>
            <p:ph idx="1"/>
          </p:nvPr>
        </p:nvSpPr>
        <p:spPr>
          <a:xfrm>
            <a:off x="147661" y="2006353"/>
            <a:ext cx="6098958" cy="4758431"/>
          </a:xfrm>
        </p:spPr>
        <p:txBody>
          <a:bodyPr>
            <a:normAutofit/>
          </a:bodyPr>
          <a:lstStyle/>
          <a:p>
            <a:pPr marL="0" indent="0">
              <a:buNone/>
            </a:pPr>
            <a:r>
              <a:rPr lang="en-US" dirty="0"/>
              <a:t>The consumption of fish in Assam is very high. But the fish-farming and breeding techniques haven’t improved much to meet the growing demand of fish in the region. To increase the productivity and reduce input cost, IoT application to monitor dissolved oxygen, pH indicator, Ammonium nitrate indicator as well as automatic fish feed system can help reduce manpower and improve quality &amp; quantity. </a:t>
            </a:r>
            <a:endParaRPr lang="en-IN" dirty="0"/>
          </a:p>
        </p:txBody>
      </p:sp>
      <p:pic>
        <p:nvPicPr>
          <p:cNvPr id="5" name="Picture 4">
            <a:extLst>
              <a:ext uri="{FF2B5EF4-FFF2-40B4-BE49-F238E27FC236}">
                <a16:creationId xmlns:a16="http://schemas.microsoft.com/office/drawing/2014/main" id="{FA8D09AF-E3D5-462E-A1A3-19F5BB516B42}"/>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344575" y="2229669"/>
            <a:ext cx="5537491" cy="3706427"/>
          </a:xfrm>
          <a:prstGeom prst="rect">
            <a:avLst/>
          </a:prstGeom>
        </p:spPr>
      </p:pic>
      <p:sp>
        <p:nvSpPr>
          <p:cNvPr id="6" name="TextBox 5">
            <a:extLst>
              <a:ext uri="{FF2B5EF4-FFF2-40B4-BE49-F238E27FC236}">
                <a16:creationId xmlns:a16="http://schemas.microsoft.com/office/drawing/2014/main" id="{C1812BB2-FD7E-4CE0-A3B8-8FE26DE96F96}"/>
              </a:ext>
            </a:extLst>
          </p:cNvPr>
          <p:cNvSpPr txBox="1"/>
          <p:nvPr/>
        </p:nvSpPr>
        <p:spPr>
          <a:xfrm>
            <a:off x="8291744" y="6964078"/>
            <a:ext cx="2927264" cy="369332"/>
          </a:xfrm>
          <a:prstGeom prst="rect">
            <a:avLst/>
          </a:prstGeom>
          <a:noFill/>
        </p:spPr>
        <p:txBody>
          <a:bodyPr wrap="square" rtlCol="0">
            <a:spAutoFit/>
          </a:bodyPr>
          <a:lstStyle/>
          <a:p>
            <a:r>
              <a:rPr lang="en-IN" sz="900">
                <a:hlinkClick r:id="rId3" tooltip="https://www.freeimageslive.co.uk/free_stock_image/koi-breeding-jpg"/>
              </a:rPr>
              <a:t>This Photo</a:t>
            </a:r>
            <a:r>
              <a:rPr lang="en-IN" sz="900"/>
              <a:t> by Unknown Author is licensed under </a:t>
            </a:r>
            <a:r>
              <a:rPr lang="en-IN" sz="900">
                <a:hlinkClick r:id="rId4" tooltip="https://creativecommons.org/licenses/by/3.0/"/>
              </a:rPr>
              <a:t>CC BY</a:t>
            </a:r>
            <a:endParaRPr lang="en-IN" sz="900"/>
          </a:p>
        </p:txBody>
      </p:sp>
    </p:spTree>
    <p:extLst>
      <p:ext uri="{BB962C8B-B14F-4D97-AF65-F5344CB8AC3E}">
        <p14:creationId xmlns:p14="http://schemas.microsoft.com/office/powerpoint/2010/main" val="13328766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64AE83-88F2-4CA9-9D67-372DB2238436}"/>
              </a:ext>
            </a:extLst>
          </p:cNvPr>
          <p:cNvSpPr>
            <a:spLocks noGrp="1"/>
          </p:cNvSpPr>
          <p:nvPr>
            <p:ph type="title"/>
          </p:nvPr>
        </p:nvSpPr>
        <p:spPr>
          <a:xfrm>
            <a:off x="838200" y="365125"/>
            <a:ext cx="10515600" cy="5520770"/>
          </a:xfrm>
        </p:spPr>
        <p:txBody>
          <a:bodyPr/>
          <a:lstStyle/>
          <a:p>
            <a:pPr algn="ctr"/>
            <a:r>
              <a:rPr lang="en-US" i="1" u="sng" dirty="0">
                <a:solidFill>
                  <a:schemeClr val="bg1"/>
                </a:solidFill>
              </a:rPr>
              <a:t>BLOCK DIAGRAM</a:t>
            </a:r>
            <a:br>
              <a:rPr lang="en-US" i="1" u="sng" dirty="0">
                <a:solidFill>
                  <a:schemeClr val="bg1"/>
                </a:solidFill>
              </a:rPr>
            </a:br>
            <a:r>
              <a:rPr lang="en-US" i="1" u="sng" dirty="0">
                <a:solidFill>
                  <a:schemeClr val="bg1"/>
                </a:solidFill>
              </a:rPr>
              <a:t>FOR</a:t>
            </a:r>
            <a:br>
              <a:rPr lang="en-US" i="1" u="sng" dirty="0">
                <a:solidFill>
                  <a:schemeClr val="bg1"/>
                </a:solidFill>
              </a:rPr>
            </a:br>
            <a:r>
              <a:rPr lang="en-US" i="1" u="sng" dirty="0">
                <a:solidFill>
                  <a:schemeClr val="bg1"/>
                </a:solidFill>
              </a:rPr>
              <a:t>SMART AGRICULTURE</a:t>
            </a:r>
            <a:endParaRPr lang="en-IN" i="1" u="sng" dirty="0">
              <a:solidFill>
                <a:schemeClr val="bg1"/>
              </a:solidFill>
            </a:endParaRPr>
          </a:p>
        </p:txBody>
      </p:sp>
    </p:spTree>
    <p:extLst>
      <p:ext uri="{BB962C8B-B14F-4D97-AF65-F5344CB8AC3E}">
        <p14:creationId xmlns:p14="http://schemas.microsoft.com/office/powerpoint/2010/main" val="36033397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C8704A-DD43-4BCB-A264-50F053319686}"/>
              </a:ext>
            </a:extLst>
          </p:cNvPr>
          <p:cNvSpPr>
            <a:spLocks noGrp="1"/>
          </p:cNvSpPr>
          <p:nvPr>
            <p:ph type="title"/>
          </p:nvPr>
        </p:nvSpPr>
        <p:spPr>
          <a:xfrm>
            <a:off x="94394" y="692060"/>
            <a:ext cx="9613861" cy="1080938"/>
          </a:xfrm>
        </p:spPr>
        <p:txBody>
          <a:bodyPr/>
          <a:lstStyle/>
          <a:p>
            <a:r>
              <a:rPr lang="en-US" dirty="0"/>
              <a:t>Overview about this ppt:</a:t>
            </a:r>
            <a:endParaRPr lang="en-IN" dirty="0"/>
          </a:p>
        </p:txBody>
      </p:sp>
      <p:sp>
        <p:nvSpPr>
          <p:cNvPr id="3" name="Content Placeholder 2">
            <a:extLst>
              <a:ext uri="{FF2B5EF4-FFF2-40B4-BE49-F238E27FC236}">
                <a16:creationId xmlns:a16="http://schemas.microsoft.com/office/drawing/2014/main" id="{443635CA-2C67-452A-BB19-2B4B70B7C3C1}"/>
              </a:ext>
            </a:extLst>
          </p:cNvPr>
          <p:cNvSpPr>
            <a:spLocks noGrp="1"/>
          </p:cNvSpPr>
          <p:nvPr>
            <p:ph idx="1"/>
          </p:nvPr>
        </p:nvSpPr>
        <p:spPr>
          <a:xfrm>
            <a:off x="218682" y="2114931"/>
            <a:ext cx="9613861" cy="3599316"/>
          </a:xfrm>
        </p:spPr>
        <p:txBody>
          <a:bodyPr/>
          <a:lstStyle/>
          <a:p>
            <a:r>
              <a:rPr lang="en-US" dirty="0"/>
              <a:t>Abstract</a:t>
            </a:r>
          </a:p>
          <a:p>
            <a:r>
              <a:rPr lang="en-IN" dirty="0"/>
              <a:t>Smart Agricultural System</a:t>
            </a:r>
          </a:p>
          <a:p>
            <a:r>
              <a:rPr lang="en-IN" dirty="0"/>
              <a:t>Advantages</a:t>
            </a:r>
          </a:p>
          <a:p>
            <a:r>
              <a:rPr lang="en-IN" dirty="0"/>
              <a:t>Disadvantages</a:t>
            </a:r>
          </a:p>
          <a:p>
            <a:r>
              <a:rPr lang="en-IN" dirty="0"/>
              <a:t>Problem Statements</a:t>
            </a:r>
          </a:p>
          <a:p>
            <a:r>
              <a:rPr lang="en-IN" dirty="0"/>
              <a:t>Block diagram – IOT and Vertical agriculture</a:t>
            </a:r>
          </a:p>
          <a:p>
            <a:endParaRPr lang="en-IN" dirty="0"/>
          </a:p>
          <a:p>
            <a:endParaRPr lang="en-IN" dirty="0"/>
          </a:p>
        </p:txBody>
      </p:sp>
      <p:pic>
        <p:nvPicPr>
          <p:cNvPr id="2050" name="Picture 2" descr="Smart Farming and Precision Agriculture - Iberdrola">
            <a:extLst>
              <a:ext uri="{FF2B5EF4-FFF2-40B4-BE49-F238E27FC236}">
                <a16:creationId xmlns:a16="http://schemas.microsoft.com/office/drawing/2014/main" id="{CBB19F99-4EC3-42FB-A7F3-E709CF8A95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68083" y="2041864"/>
            <a:ext cx="5485133" cy="38529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36335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C61-018C-4115-AD5A-1D6A75C20529}"/>
              </a:ext>
            </a:extLst>
          </p:cNvPr>
          <p:cNvSpPr>
            <a:spLocks noGrp="1"/>
          </p:cNvSpPr>
          <p:nvPr>
            <p:ph type="title"/>
          </p:nvPr>
        </p:nvSpPr>
        <p:spPr>
          <a:xfrm>
            <a:off x="680321" y="106532"/>
            <a:ext cx="11135858" cy="6658252"/>
          </a:xfrm>
        </p:spPr>
        <p:txBody>
          <a:bodyPr>
            <a:normAutofit/>
          </a:bodyPr>
          <a:lstStyle/>
          <a:p>
            <a:pPr algn="ctr"/>
            <a:r>
              <a:rPr lang="en-US" b="1" i="1" u="sng" dirty="0">
                <a:solidFill>
                  <a:schemeClr val="bg1"/>
                </a:solidFill>
              </a:rPr>
              <a:t>Block Diagram</a:t>
            </a:r>
            <a:br>
              <a:rPr lang="en-US" b="1" i="1" u="sng" dirty="0">
                <a:solidFill>
                  <a:schemeClr val="bg1"/>
                </a:solidFill>
              </a:rPr>
            </a:br>
            <a:r>
              <a:rPr lang="en-US" b="1" i="1" u="sng" dirty="0">
                <a:solidFill>
                  <a:schemeClr val="bg1"/>
                </a:solidFill>
              </a:rPr>
              <a:t> For </a:t>
            </a:r>
            <a:br>
              <a:rPr lang="en-US" b="1" i="1" u="sng" dirty="0">
                <a:solidFill>
                  <a:schemeClr val="bg1"/>
                </a:solidFill>
              </a:rPr>
            </a:br>
            <a:r>
              <a:rPr lang="en-US" b="1" i="1" u="sng" dirty="0">
                <a:solidFill>
                  <a:schemeClr val="bg1"/>
                </a:solidFill>
              </a:rPr>
              <a:t>Vertical Agricultural</a:t>
            </a:r>
            <a:endParaRPr lang="en-IN" b="1" i="1" u="sng" dirty="0">
              <a:solidFill>
                <a:schemeClr val="bg1"/>
              </a:solidFill>
            </a:endParaRPr>
          </a:p>
        </p:txBody>
      </p:sp>
    </p:spTree>
    <p:extLst>
      <p:ext uri="{BB962C8B-B14F-4D97-AF65-F5344CB8AC3E}">
        <p14:creationId xmlns:p14="http://schemas.microsoft.com/office/powerpoint/2010/main" val="3532429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rtical agriculture environment scheme vector illustration – VectorMine">
            <a:extLst>
              <a:ext uri="{FF2B5EF4-FFF2-40B4-BE49-F238E27FC236}">
                <a16:creationId xmlns:a16="http://schemas.microsoft.com/office/drawing/2014/main" id="{EE22BAC0-6CD4-43DC-9872-800849C09E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35" y="0"/>
            <a:ext cx="1219623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64606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DD880-E484-4E5F-A409-6C5A8B532577}"/>
              </a:ext>
            </a:extLst>
          </p:cNvPr>
          <p:cNvSpPr>
            <a:spLocks noGrp="1"/>
          </p:cNvSpPr>
          <p:nvPr>
            <p:ph type="title"/>
          </p:nvPr>
        </p:nvSpPr>
        <p:spPr>
          <a:xfrm>
            <a:off x="28991" y="727968"/>
            <a:ext cx="8401535" cy="1061809"/>
          </a:xfrm>
        </p:spPr>
        <p:txBody>
          <a:bodyPr>
            <a:normAutofit fontScale="90000"/>
          </a:bodyPr>
          <a:lstStyle/>
          <a:p>
            <a:r>
              <a:rPr lang="en-US" dirty="0"/>
              <a:t> Material and Components of Vertical Farm</a:t>
            </a:r>
            <a:endParaRPr lang="en-IN" dirty="0"/>
          </a:p>
        </p:txBody>
      </p:sp>
      <p:sp>
        <p:nvSpPr>
          <p:cNvPr id="3" name="Content Placeholder 2">
            <a:extLst>
              <a:ext uri="{FF2B5EF4-FFF2-40B4-BE49-F238E27FC236}">
                <a16:creationId xmlns:a16="http://schemas.microsoft.com/office/drawing/2014/main" id="{1EE51DD7-7552-42D7-9F22-45E62D1C580C}"/>
              </a:ext>
            </a:extLst>
          </p:cNvPr>
          <p:cNvSpPr>
            <a:spLocks noGrp="1"/>
          </p:cNvSpPr>
          <p:nvPr>
            <p:ph idx="1"/>
          </p:nvPr>
        </p:nvSpPr>
        <p:spPr>
          <a:xfrm>
            <a:off x="1" y="1926454"/>
            <a:ext cx="7750205" cy="4509857"/>
          </a:xfrm>
        </p:spPr>
        <p:txBody>
          <a:bodyPr/>
          <a:lstStyle/>
          <a:p>
            <a:pPr marL="0" indent="0">
              <a:buNone/>
            </a:pPr>
            <a:r>
              <a:rPr lang="en-US" dirty="0"/>
              <a:t>Commercial urban agriculture can be made more sustainable because it can reduce irrigation water waste by 40–60% and increase yields by 3–4 times when hydroponically nutrient-rich water is stored and reused in automatic and climate-controlled buildings . Although the use of this technology in indoor VF will be more costly due to the use of artificial materials, the cost will be higher due to the use of local material However, in , the authors indicated it is also possible to make commercial UF sustainable and profitable by using smart technologies</a:t>
            </a:r>
            <a:endParaRPr lang="en-IN" dirty="0"/>
          </a:p>
        </p:txBody>
      </p:sp>
      <p:pic>
        <p:nvPicPr>
          <p:cNvPr id="5" name="Picture 4">
            <a:extLst>
              <a:ext uri="{FF2B5EF4-FFF2-40B4-BE49-F238E27FC236}">
                <a16:creationId xmlns:a16="http://schemas.microsoft.com/office/drawing/2014/main" id="{E973A162-161D-441F-8C3D-52F4DFB49A3C}"/>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750206" y="1997475"/>
            <a:ext cx="4310954" cy="3235910"/>
          </a:xfrm>
          <a:prstGeom prst="rect">
            <a:avLst/>
          </a:prstGeom>
        </p:spPr>
      </p:pic>
      <p:sp>
        <p:nvSpPr>
          <p:cNvPr id="6" name="TextBox 5">
            <a:extLst>
              <a:ext uri="{FF2B5EF4-FFF2-40B4-BE49-F238E27FC236}">
                <a16:creationId xmlns:a16="http://schemas.microsoft.com/office/drawing/2014/main" id="{44FF645D-A6C2-4AE7-893D-EB8E98E7D8BE}"/>
              </a:ext>
            </a:extLst>
          </p:cNvPr>
          <p:cNvSpPr txBox="1"/>
          <p:nvPr/>
        </p:nvSpPr>
        <p:spPr>
          <a:xfrm>
            <a:off x="9395478" y="5356743"/>
            <a:ext cx="1911079" cy="369332"/>
          </a:xfrm>
          <a:prstGeom prst="rect">
            <a:avLst/>
          </a:prstGeom>
          <a:noFill/>
        </p:spPr>
        <p:txBody>
          <a:bodyPr wrap="square" rtlCol="0">
            <a:spAutoFit/>
          </a:bodyPr>
          <a:lstStyle/>
          <a:p>
            <a:r>
              <a:rPr lang="en-IN" sz="900" dirty="0">
                <a:hlinkClick r:id="rId3" tooltip="http://ciclicca.blogspot.com/2012/03/mais-horta-suspensa-com-pet.html"/>
              </a:rPr>
              <a:t>This Photo</a:t>
            </a:r>
            <a:r>
              <a:rPr lang="en-IN" sz="900" dirty="0"/>
              <a:t> by Unknown Author is licensed under </a:t>
            </a:r>
            <a:r>
              <a:rPr lang="en-IN" sz="900" dirty="0">
                <a:hlinkClick r:id="rId4" tooltip="https://creativecommons.org/licenses/by-nc-nd/3.0/"/>
              </a:rPr>
              <a:t>CC BY-NC-ND</a:t>
            </a:r>
            <a:endParaRPr lang="en-IN" sz="900" dirty="0"/>
          </a:p>
        </p:txBody>
      </p:sp>
    </p:spTree>
    <p:extLst>
      <p:ext uri="{BB962C8B-B14F-4D97-AF65-F5344CB8AC3E}">
        <p14:creationId xmlns:p14="http://schemas.microsoft.com/office/powerpoint/2010/main" val="20124186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6B7F-9CC2-470D-B4A2-9A03695FE44C}"/>
              </a:ext>
            </a:extLst>
          </p:cNvPr>
          <p:cNvSpPr>
            <a:spLocks noGrp="1"/>
          </p:cNvSpPr>
          <p:nvPr>
            <p:ph type="title"/>
          </p:nvPr>
        </p:nvSpPr>
        <p:spPr>
          <a:xfrm>
            <a:off x="88777" y="744350"/>
            <a:ext cx="8345009" cy="1080938"/>
          </a:xfrm>
        </p:spPr>
        <p:txBody>
          <a:bodyPr/>
          <a:lstStyle/>
          <a:p>
            <a:r>
              <a:rPr lang="en-IN" dirty="0"/>
              <a:t>Technologies in Smart Vertical Farming</a:t>
            </a:r>
          </a:p>
        </p:txBody>
      </p:sp>
      <p:sp>
        <p:nvSpPr>
          <p:cNvPr id="3" name="Content Placeholder 2">
            <a:extLst>
              <a:ext uri="{FF2B5EF4-FFF2-40B4-BE49-F238E27FC236}">
                <a16:creationId xmlns:a16="http://schemas.microsoft.com/office/drawing/2014/main" id="{2FB7403B-A6C0-4F22-8BA9-D57781A46F3D}"/>
              </a:ext>
            </a:extLst>
          </p:cNvPr>
          <p:cNvSpPr>
            <a:spLocks noGrp="1"/>
          </p:cNvSpPr>
          <p:nvPr>
            <p:ph idx="1"/>
          </p:nvPr>
        </p:nvSpPr>
        <p:spPr>
          <a:xfrm>
            <a:off x="88777" y="2059619"/>
            <a:ext cx="5805997" cy="4678532"/>
          </a:xfrm>
        </p:spPr>
        <p:txBody>
          <a:bodyPr>
            <a:normAutofit/>
          </a:bodyPr>
          <a:lstStyle/>
          <a:p>
            <a:pPr marL="0" indent="0">
              <a:buNone/>
            </a:pPr>
            <a:r>
              <a:rPr lang="en-US" dirty="0"/>
              <a:t>VF is a state-of-the-art technology that has given an open scope to modern farming in a rural environment and range . The aim of this study, sincerity towards USVF and the use of technology, have invented this new type of agricultural thinking. The Electronics of 40 agriculture industry could be further developed by employing new technologies in the era of modernization.</a:t>
            </a:r>
            <a:endParaRPr lang="en-IN" dirty="0"/>
          </a:p>
        </p:txBody>
      </p:sp>
      <p:pic>
        <p:nvPicPr>
          <p:cNvPr id="5" name="Picture 4">
            <a:extLst>
              <a:ext uri="{FF2B5EF4-FFF2-40B4-BE49-F238E27FC236}">
                <a16:creationId xmlns:a16="http://schemas.microsoft.com/office/drawing/2014/main" id="{1E09A462-2FD2-4C1F-8FEF-8CDF9736B14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7137460" y="2044083"/>
            <a:ext cx="3412355" cy="4549806"/>
          </a:xfrm>
          <a:prstGeom prst="rect">
            <a:avLst/>
          </a:prstGeom>
        </p:spPr>
      </p:pic>
      <p:sp>
        <p:nvSpPr>
          <p:cNvPr id="6" name="TextBox 5">
            <a:extLst>
              <a:ext uri="{FF2B5EF4-FFF2-40B4-BE49-F238E27FC236}">
                <a16:creationId xmlns:a16="http://schemas.microsoft.com/office/drawing/2014/main" id="{473947E0-5D77-4AFF-BBD4-2CE3D9A45EB1}"/>
              </a:ext>
            </a:extLst>
          </p:cNvPr>
          <p:cNvSpPr txBox="1"/>
          <p:nvPr/>
        </p:nvSpPr>
        <p:spPr>
          <a:xfrm>
            <a:off x="8179294" y="6671579"/>
            <a:ext cx="2370522" cy="369332"/>
          </a:xfrm>
          <a:prstGeom prst="rect">
            <a:avLst/>
          </a:prstGeom>
          <a:noFill/>
        </p:spPr>
        <p:txBody>
          <a:bodyPr wrap="square" rtlCol="0">
            <a:spAutoFit/>
          </a:bodyPr>
          <a:lstStyle/>
          <a:p>
            <a:r>
              <a:rPr lang="en-IN" sz="900">
                <a:hlinkClick r:id="rId3" tooltip="https://www.appropedia.org/CCAT_vertical_garden"/>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14266843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0378C-E3A8-4A72-8C49-BF4B90AE61F0}"/>
              </a:ext>
            </a:extLst>
          </p:cNvPr>
          <p:cNvSpPr>
            <a:spLocks noGrp="1"/>
          </p:cNvSpPr>
          <p:nvPr>
            <p:ph type="title"/>
          </p:nvPr>
        </p:nvSpPr>
        <p:spPr>
          <a:xfrm>
            <a:off x="71021" y="717717"/>
            <a:ext cx="9613861" cy="1080938"/>
          </a:xfrm>
        </p:spPr>
        <p:txBody>
          <a:bodyPr/>
          <a:lstStyle/>
          <a:p>
            <a:r>
              <a:rPr lang="en-US" dirty="0"/>
              <a:t>Conclusion</a:t>
            </a:r>
            <a:endParaRPr lang="en-IN" dirty="0"/>
          </a:p>
        </p:txBody>
      </p:sp>
      <p:sp>
        <p:nvSpPr>
          <p:cNvPr id="3" name="Content Placeholder 2">
            <a:extLst>
              <a:ext uri="{FF2B5EF4-FFF2-40B4-BE49-F238E27FC236}">
                <a16:creationId xmlns:a16="http://schemas.microsoft.com/office/drawing/2014/main" id="{3A947001-741E-42A4-BAD5-63EC09DDA054}"/>
              </a:ext>
            </a:extLst>
          </p:cNvPr>
          <p:cNvSpPr>
            <a:spLocks noGrp="1"/>
          </p:cNvSpPr>
          <p:nvPr>
            <p:ph idx="1"/>
          </p:nvPr>
        </p:nvSpPr>
        <p:spPr>
          <a:xfrm>
            <a:off x="284085" y="2867487"/>
            <a:ext cx="11381173" cy="2947386"/>
          </a:xfrm>
        </p:spPr>
        <p:txBody>
          <a:bodyPr>
            <a:normAutofit/>
          </a:bodyPr>
          <a:lstStyle/>
          <a:p>
            <a:pPr marL="0" indent="0">
              <a:buNone/>
            </a:pPr>
            <a:r>
              <a:rPr lang="en-US" sz="2800" b="0" i="0" dirty="0">
                <a:solidFill>
                  <a:schemeClr val="bg1"/>
                </a:solidFill>
                <a:effectLst/>
                <a:latin typeface="Arial Rounded MT Bold" panose="020F0704030504030204" pitchFamily="34" charset="0"/>
              </a:rPr>
              <a:t>Carbon-smart farming </a:t>
            </a:r>
            <a:r>
              <a:rPr lang="en-US" sz="2800" i="0" dirty="0">
                <a:solidFill>
                  <a:schemeClr val="bg1"/>
                </a:solidFill>
                <a:effectLst/>
                <a:latin typeface="Arial Rounded MT Bold" panose="020F0704030504030204" pitchFamily="34" charset="0"/>
              </a:rPr>
              <a:t>yields comprehensive soil intelligence, </a:t>
            </a:r>
            <a:r>
              <a:rPr lang="en-US" sz="2800" b="0" i="0" dirty="0">
                <a:solidFill>
                  <a:schemeClr val="bg1"/>
                </a:solidFill>
                <a:effectLst/>
                <a:latin typeface="Arial Rounded MT Bold" panose="020F0704030504030204" pitchFamily="34" charset="0"/>
              </a:rPr>
              <a:t>which can help farmers and farm advisors “read their soil”, make the right decisions for </a:t>
            </a:r>
            <a:r>
              <a:rPr lang="en-US" sz="2800" b="0" i="0" dirty="0" err="1">
                <a:solidFill>
                  <a:schemeClr val="bg1"/>
                </a:solidFill>
                <a:effectLst/>
                <a:latin typeface="Arial Rounded MT Bold" panose="020F0704030504030204" pitchFamily="34" charset="0"/>
              </a:rPr>
              <a:t>maximising</a:t>
            </a:r>
            <a:r>
              <a:rPr lang="en-US" sz="2800" b="0" i="0" dirty="0">
                <a:solidFill>
                  <a:schemeClr val="bg1"/>
                </a:solidFill>
                <a:effectLst/>
                <a:latin typeface="Arial Rounded MT Bold" panose="020F0704030504030204" pitchFamily="34" charset="0"/>
              </a:rPr>
              <a:t> profits, and reduce waste. This information can help us better understand what the soil needs to feed our planet while continuing to sequester carbon</a:t>
            </a:r>
            <a:endParaRPr lang="en-IN" sz="2800" dirty="0">
              <a:solidFill>
                <a:schemeClr val="bg1"/>
              </a:solidFill>
              <a:latin typeface="Arial Rounded MT Bold" panose="020F0704030504030204" pitchFamily="34" charset="0"/>
            </a:endParaRPr>
          </a:p>
        </p:txBody>
      </p:sp>
    </p:spTree>
    <p:extLst>
      <p:ext uri="{BB962C8B-B14F-4D97-AF65-F5344CB8AC3E}">
        <p14:creationId xmlns:p14="http://schemas.microsoft.com/office/powerpoint/2010/main" val="26325649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381C7-D2EC-4B98-BF25-99AAC24918CA}"/>
              </a:ext>
            </a:extLst>
          </p:cNvPr>
          <p:cNvSpPr>
            <a:spLocks noGrp="1"/>
          </p:cNvSpPr>
          <p:nvPr>
            <p:ph type="title"/>
          </p:nvPr>
        </p:nvSpPr>
        <p:spPr>
          <a:xfrm>
            <a:off x="1120394" y="2627790"/>
            <a:ext cx="9613861" cy="2210539"/>
          </a:xfrm>
        </p:spPr>
        <p:txBody>
          <a:bodyPr>
            <a:normAutofit/>
          </a:bodyPr>
          <a:lstStyle/>
          <a:p>
            <a:pPr algn="ctr"/>
            <a:r>
              <a:rPr lang="en-US" sz="6000" b="1" i="1" dirty="0">
                <a:solidFill>
                  <a:srgbClr val="002060"/>
                </a:solidFill>
                <a:latin typeface="Algerian" panose="04020705040A02060702" pitchFamily="82" charset="0"/>
              </a:rPr>
              <a:t>THANK YOU</a:t>
            </a:r>
            <a:endParaRPr lang="en-IN" sz="6000" b="1" i="1" dirty="0">
              <a:solidFill>
                <a:srgbClr val="002060"/>
              </a:solidFill>
              <a:latin typeface="Algerian" panose="04020705040A02060702" pitchFamily="82" charset="0"/>
            </a:endParaRPr>
          </a:p>
        </p:txBody>
      </p:sp>
    </p:spTree>
    <p:extLst>
      <p:ext uri="{BB962C8B-B14F-4D97-AF65-F5344CB8AC3E}">
        <p14:creationId xmlns:p14="http://schemas.microsoft.com/office/powerpoint/2010/main" val="16569498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E1EC-D0D5-437C-9010-3357C4F56203}"/>
              </a:ext>
            </a:extLst>
          </p:cNvPr>
          <p:cNvSpPr>
            <a:spLocks noGrp="1"/>
          </p:cNvSpPr>
          <p:nvPr>
            <p:ph type="title"/>
          </p:nvPr>
        </p:nvSpPr>
        <p:spPr>
          <a:xfrm>
            <a:off x="168253" y="595945"/>
            <a:ext cx="3254406" cy="1325563"/>
          </a:xfrm>
        </p:spPr>
        <p:txBody>
          <a:bodyPr/>
          <a:lstStyle/>
          <a:p>
            <a:r>
              <a:rPr lang="en-US" dirty="0"/>
              <a:t>Abstract:</a:t>
            </a:r>
            <a:endParaRPr lang="en-IN" dirty="0"/>
          </a:p>
        </p:txBody>
      </p:sp>
      <p:sp>
        <p:nvSpPr>
          <p:cNvPr id="3" name="Content Placeholder 2">
            <a:extLst>
              <a:ext uri="{FF2B5EF4-FFF2-40B4-BE49-F238E27FC236}">
                <a16:creationId xmlns:a16="http://schemas.microsoft.com/office/drawing/2014/main" id="{E95B8D0A-931E-4B37-B901-DDB787D55262}"/>
              </a:ext>
            </a:extLst>
          </p:cNvPr>
          <p:cNvSpPr>
            <a:spLocks noGrp="1"/>
          </p:cNvSpPr>
          <p:nvPr>
            <p:ph idx="1"/>
          </p:nvPr>
        </p:nvSpPr>
        <p:spPr>
          <a:xfrm>
            <a:off x="248470" y="2432482"/>
            <a:ext cx="6348379" cy="4083729"/>
          </a:xfrm>
        </p:spPr>
        <p:txBody>
          <a:bodyPr/>
          <a:lstStyle/>
          <a:p>
            <a:pPr marL="0" indent="0">
              <a:buNone/>
            </a:pPr>
            <a:r>
              <a:rPr lang="en-US" i="0" dirty="0">
                <a:effectLst/>
                <a:latin typeface="arial" panose="020B0604020202020204" pitchFamily="34" charset="0"/>
              </a:rPr>
              <a:t>Smart agriculture is a farming system which uses IoT technology. </a:t>
            </a:r>
            <a:r>
              <a:rPr lang="en-US" b="0" i="0" dirty="0">
                <a:effectLst/>
                <a:latin typeface="arial" panose="020B0604020202020204" pitchFamily="34" charset="0"/>
              </a:rPr>
              <a:t>This emerging system increases the quantity and quality of agricultural products. IoT devices provide information about nature of farming fields and then take action depending on the farmer input.</a:t>
            </a:r>
            <a:endParaRPr lang="en-IN" dirty="0"/>
          </a:p>
        </p:txBody>
      </p:sp>
      <p:pic>
        <p:nvPicPr>
          <p:cNvPr id="1026" name="Picture 2" descr="Smart Farming- IoT Applications in Agriculture">
            <a:extLst>
              <a:ext uri="{FF2B5EF4-FFF2-40B4-BE49-F238E27FC236}">
                <a16:creationId xmlns:a16="http://schemas.microsoft.com/office/drawing/2014/main" id="{F0DF3F0D-DF2A-43C0-AE90-96DF38398E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2136" y="2432482"/>
            <a:ext cx="4841394" cy="3225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632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72647D-28DD-4A26-8558-348E0721880E}"/>
              </a:ext>
            </a:extLst>
          </p:cNvPr>
          <p:cNvSpPr>
            <a:spLocks noGrp="1"/>
          </p:cNvSpPr>
          <p:nvPr>
            <p:ph type="title"/>
          </p:nvPr>
        </p:nvSpPr>
        <p:spPr>
          <a:xfrm>
            <a:off x="121028" y="700938"/>
            <a:ext cx="9613861" cy="1080938"/>
          </a:xfrm>
        </p:spPr>
        <p:txBody>
          <a:bodyPr/>
          <a:lstStyle/>
          <a:p>
            <a:r>
              <a:rPr lang="en-IN" dirty="0">
                <a:latin typeface="arial" panose="020B0604020202020204" pitchFamily="34" charset="0"/>
              </a:rPr>
              <a:t>S</a:t>
            </a:r>
            <a:r>
              <a:rPr lang="en-IN" b="0" i="0">
                <a:effectLst/>
                <a:latin typeface="arial" panose="020B0604020202020204" pitchFamily="34" charset="0"/>
              </a:rPr>
              <a:t>mart </a:t>
            </a:r>
            <a:r>
              <a:rPr lang="en-IN" b="0" i="0" dirty="0">
                <a:effectLst/>
                <a:latin typeface="arial" panose="020B0604020202020204" pitchFamily="34" charset="0"/>
              </a:rPr>
              <a:t>agriculture system</a:t>
            </a:r>
            <a:endParaRPr lang="en-IN" dirty="0"/>
          </a:p>
        </p:txBody>
      </p:sp>
      <p:sp>
        <p:nvSpPr>
          <p:cNvPr id="3" name="Content Placeholder 2">
            <a:extLst>
              <a:ext uri="{FF2B5EF4-FFF2-40B4-BE49-F238E27FC236}">
                <a16:creationId xmlns:a16="http://schemas.microsoft.com/office/drawing/2014/main" id="{E7CCB05E-85D4-479E-9E92-F26C2DA79D8C}"/>
              </a:ext>
            </a:extLst>
          </p:cNvPr>
          <p:cNvSpPr>
            <a:spLocks noGrp="1"/>
          </p:cNvSpPr>
          <p:nvPr>
            <p:ph idx="1"/>
          </p:nvPr>
        </p:nvSpPr>
        <p:spPr>
          <a:xfrm>
            <a:off x="1" y="2017277"/>
            <a:ext cx="6631618" cy="4516688"/>
          </a:xfrm>
        </p:spPr>
        <p:txBody>
          <a:bodyPr/>
          <a:lstStyle/>
          <a:p>
            <a:pPr marL="0" indent="0">
              <a:buNone/>
            </a:pPr>
            <a:r>
              <a:rPr lang="en-US" b="0" i="0" dirty="0">
                <a:effectLst/>
                <a:latin typeface="arial" panose="020B0604020202020204" pitchFamily="34" charset="0"/>
              </a:rPr>
              <a:t>Smart farming is a management concept focused on providing the agricultural industry with the infrastructure to leverage advanced technology – including big data, the cloud and the internet of things (IoT) – for tracking, monitoring, automating and analyzing operations.</a:t>
            </a:r>
            <a:endParaRPr lang="en-IN" dirty="0"/>
          </a:p>
        </p:txBody>
      </p:sp>
      <p:pic>
        <p:nvPicPr>
          <p:cNvPr id="3074" name="Picture 2" descr="China Aims to Develop Smart Agriculture – Pandaily">
            <a:extLst>
              <a:ext uri="{FF2B5EF4-FFF2-40B4-BE49-F238E27FC236}">
                <a16:creationId xmlns:a16="http://schemas.microsoft.com/office/drawing/2014/main" id="{ED5F115E-6738-45F9-9859-752D9DE991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33965" y="2113006"/>
            <a:ext cx="5530787" cy="4044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5870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5DF77-6C3E-410E-A11B-1A8473679FBD}"/>
              </a:ext>
            </a:extLst>
          </p:cNvPr>
          <p:cNvSpPr>
            <a:spLocks noGrp="1"/>
          </p:cNvSpPr>
          <p:nvPr>
            <p:ph type="title"/>
          </p:nvPr>
        </p:nvSpPr>
        <p:spPr>
          <a:xfrm>
            <a:off x="159798" y="779861"/>
            <a:ext cx="9613861" cy="1080938"/>
          </a:xfrm>
        </p:spPr>
        <p:txBody>
          <a:bodyPr/>
          <a:lstStyle/>
          <a:p>
            <a:r>
              <a:rPr lang="en-IN" b="1" i="0" dirty="0">
                <a:effectLst/>
                <a:latin typeface="var(--headingsFontFamily)"/>
              </a:rPr>
              <a:t>Is Smart </a:t>
            </a:r>
            <a:r>
              <a:rPr lang="en-IN" b="1" dirty="0">
                <a:latin typeface="var(--headingsFontFamily)"/>
              </a:rPr>
              <a:t>agriculture</a:t>
            </a:r>
            <a:r>
              <a:rPr lang="en-IN" b="1" i="0" dirty="0">
                <a:effectLst/>
                <a:latin typeface="var(--headingsFontFamily)"/>
              </a:rPr>
              <a:t> Profitable?</a:t>
            </a:r>
            <a:br>
              <a:rPr lang="en-IN" b="1" i="0" dirty="0">
                <a:effectLst/>
                <a:latin typeface="var(--headingsFontFamily)"/>
              </a:rPr>
            </a:br>
            <a:endParaRPr lang="en-IN" dirty="0"/>
          </a:p>
        </p:txBody>
      </p:sp>
      <p:sp>
        <p:nvSpPr>
          <p:cNvPr id="3" name="Content Placeholder 2">
            <a:extLst>
              <a:ext uri="{FF2B5EF4-FFF2-40B4-BE49-F238E27FC236}">
                <a16:creationId xmlns:a16="http://schemas.microsoft.com/office/drawing/2014/main" id="{0BE10A36-E764-488C-8739-9EC5FF60B931}"/>
              </a:ext>
            </a:extLst>
          </p:cNvPr>
          <p:cNvSpPr>
            <a:spLocks noGrp="1"/>
          </p:cNvSpPr>
          <p:nvPr>
            <p:ph idx="1"/>
          </p:nvPr>
        </p:nvSpPr>
        <p:spPr>
          <a:xfrm>
            <a:off x="159798" y="2050742"/>
            <a:ext cx="7403978" cy="4358936"/>
          </a:xfrm>
        </p:spPr>
        <p:txBody>
          <a:bodyPr>
            <a:normAutofit/>
          </a:bodyPr>
          <a:lstStyle/>
          <a:p>
            <a:pPr marL="0" indent="0">
              <a:buNone/>
            </a:pPr>
            <a:r>
              <a:rPr lang="en-US" b="0" i="0" dirty="0">
                <a:solidFill>
                  <a:srgbClr val="272626"/>
                </a:solidFill>
                <a:effectLst/>
              </a:rPr>
              <a:t>Indeed technology brings positive impacts to farm management. As the products increase, more profit could be generated. Smart farming also helps farmers to distribute their commodities to the most rewarding markets or buyers. Some software connects the farmers to connect with the nearest potential buyers. Despite the gained earnings, farmers should be aware also of the maintenance and installation costs. Hence, profit is relative and may differ for each farmer.</a:t>
            </a:r>
            <a:endParaRPr lang="en-IN" dirty="0"/>
          </a:p>
        </p:txBody>
      </p:sp>
      <p:pic>
        <p:nvPicPr>
          <p:cNvPr id="4098" name="Picture 2" descr="Ad agencies increase profit margins despite lower fees and higher staff  costs">
            <a:extLst>
              <a:ext uri="{FF2B5EF4-FFF2-40B4-BE49-F238E27FC236}">
                <a16:creationId xmlns:a16="http://schemas.microsoft.com/office/drawing/2014/main" id="{72B62FC4-D04E-4008-BB01-9BC469BDA2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65617" y="2723605"/>
            <a:ext cx="4020521" cy="26836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27221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A0F6E-B86D-4454-B40A-F2C569FBA5CE}"/>
              </a:ext>
            </a:extLst>
          </p:cNvPr>
          <p:cNvSpPr>
            <a:spLocks noGrp="1"/>
          </p:cNvSpPr>
          <p:nvPr>
            <p:ph type="title"/>
          </p:nvPr>
        </p:nvSpPr>
        <p:spPr>
          <a:xfrm>
            <a:off x="2467992" y="365125"/>
            <a:ext cx="8885808" cy="5662813"/>
          </a:xfrm>
        </p:spPr>
        <p:txBody>
          <a:bodyPr/>
          <a:lstStyle/>
          <a:p>
            <a:pPr algn="ctr"/>
            <a:r>
              <a:rPr lang="en-US" dirty="0">
                <a:solidFill>
                  <a:schemeClr val="bg1"/>
                </a:solidFill>
              </a:rPr>
              <a:t>ADVANTAGES AND DISADVANTAGES</a:t>
            </a:r>
            <a:br>
              <a:rPr lang="en-US" dirty="0">
                <a:solidFill>
                  <a:schemeClr val="bg1"/>
                </a:solidFill>
              </a:rPr>
            </a:br>
            <a:r>
              <a:rPr lang="en-US" dirty="0">
                <a:solidFill>
                  <a:schemeClr val="bg1"/>
                </a:solidFill>
              </a:rPr>
              <a:t>IN </a:t>
            </a:r>
            <a:br>
              <a:rPr lang="en-US" dirty="0">
                <a:solidFill>
                  <a:schemeClr val="bg1"/>
                </a:solidFill>
              </a:rPr>
            </a:br>
            <a:r>
              <a:rPr lang="en-US" dirty="0">
                <a:solidFill>
                  <a:schemeClr val="bg1"/>
                </a:solidFill>
              </a:rPr>
              <a:t>SMART AGRICULTURE</a:t>
            </a:r>
            <a:endParaRPr lang="en-IN" dirty="0">
              <a:solidFill>
                <a:schemeClr val="bg1"/>
              </a:solidFill>
            </a:endParaRPr>
          </a:p>
        </p:txBody>
      </p:sp>
      <p:pic>
        <p:nvPicPr>
          <p:cNvPr id="4" name="Picture 3">
            <a:extLst>
              <a:ext uri="{FF2B5EF4-FFF2-40B4-BE49-F238E27FC236}">
                <a16:creationId xmlns:a16="http://schemas.microsoft.com/office/drawing/2014/main" id="{91F3EB3D-1023-448E-9F1C-9F3C1DF26998}"/>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221941" y="3360199"/>
            <a:ext cx="4014926" cy="2676617"/>
          </a:xfrm>
          <a:prstGeom prst="rect">
            <a:avLst/>
          </a:prstGeom>
        </p:spPr>
      </p:pic>
      <p:sp>
        <p:nvSpPr>
          <p:cNvPr id="5" name="TextBox 4">
            <a:extLst>
              <a:ext uri="{FF2B5EF4-FFF2-40B4-BE49-F238E27FC236}">
                <a16:creationId xmlns:a16="http://schemas.microsoft.com/office/drawing/2014/main" id="{FED1C6B3-C95E-4C60-AC22-5E06B9FBCAB2}"/>
              </a:ext>
            </a:extLst>
          </p:cNvPr>
          <p:cNvSpPr txBox="1"/>
          <p:nvPr/>
        </p:nvSpPr>
        <p:spPr>
          <a:xfrm>
            <a:off x="-1" y="6601235"/>
            <a:ext cx="640371" cy="1338828"/>
          </a:xfrm>
          <a:prstGeom prst="rect">
            <a:avLst/>
          </a:prstGeom>
          <a:noFill/>
        </p:spPr>
        <p:txBody>
          <a:bodyPr wrap="square" rtlCol="0">
            <a:spAutoFit/>
          </a:bodyPr>
          <a:lstStyle/>
          <a:p>
            <a:r>
              <a:rPr lang="en-IN" sz="900">
                <a:hlinkClick r:id="rId3" tooltip="https://www.quoteinspector.com/images/car-insurance/good-bad-credit/"/>
              </a:rPr>
              <a:t>This Photo</a:t>
            </a:r>
            <a:r>
              <a:rPr lang="en-IN" sz="900"/>
              <a:t> by Unknown Author is licensed under </a:t>
            </a:r>
            <a:r>
              <a:rPr lang="en-IN" sz="900">
                <a:hlinkClick r:id="rId4" tooltip="https://creativecommons.org/licenses/by-nd/3.0/"/>
              </a:rPr>
              <a:t>CC BY-ND</a:t>
            </a:r>
            <a:endParaRPr lang="en-IN" sz="900"/>
          </a:p>
        </p:txBody>
      </p:sp>
    </p:spTree>
    <p:extLst>
      <p:ext uri="{BB962C8B-B14F-4D97-AF65-F5344CB8AC3E}">
        <p14:creationId xmlns:p14="http://schemas.microsoft.com/office/powerpoint/2010/main" val="22575712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AF8FC-B089-4E0A-82CE-A83A907DD0A9}"/>
              </a:ext>
            </a:extLst>
          </p:cNvPr>
          <p:cNvSpPr>
            <a:spLocks noGrp="1"/>
          </p:cNvSpPr>
          <p:nvPr>
            <p:ph type="title"/>
          </p:nvPr>
        </p:nvSpPr>
        <p:spPr>
          <a:xfrm>
            <a:off x="145742" y="815668"/>
            <a:ext cx="10515600" cy="1007738"/>
          </a:xfrm>
        </p:spPr>
        <p:txBody>
          <a:bodyPr>
            <a:normAutofit fontScale="90000"/>
          </a:bodyPr>
          <a:lstStyle/>
          <a:p>
            <a:r>
              <a:rPr lang="en-US" b="1" i="0" dirty="0">
                <a:effectLst/>
                <a:latin typeface="var(--headingsFontFamily)"/>
              </a:rPr>
              <a:t> Benefits of Smart </a:t>
            </a:r>
            <a:r>
              <a:rPr lang="en-IN" b="1" dirty="0">
                <a:latin typeface="var(--headingsFontFamily)"/>
              </a:rPr>
              <a:t>agriculture</a:t>
            </a:r>
            <a:r>
              <a:rPr lang="en-US" b="1" i="0" dirty="0">
                <a:effectLst/>
                <a:latin typeface="var(--headingsFontFamily)"/>
              </a:rPr>
              <a:t> :</a:t>
            </a:r>
            <a:br>
              <a:rPr lang="en-US" b="1" i="0" dirty="0">
                <a:effectLst/>
                <a:latin typeface="var(--headingsFontFamily)"/>
              </a:rPr>
            </a:br>
            <a:endParaRPr lang="en-IN" dirty="0"/>
          </a:p>
        </p:txBody>
      </p:sp>
      <p:sp>
        <p:nvSpPr>
          <p:cNvPr id="3" name="Content Placeholder 2">
            <a:extLst>
              <a:ext uri="{FF2B5EF4-FFF2-40B4-BE49-F238E27FC236}">
                <a16:creationId xmlns:a16="http://schemas.microsoft.com/office/drawing/2014/main" id="{56D1C069-DB60-4AD1-BBCF-53114A43D164}"/>
              </a:ext>
            </a:extLst>
          </p:cNvPr>
          <p:cNvSpPr>
            <a:spLocks noGrp="1"/>
          </p:cNvSpPr>
          <p:nvPr>
            <p:ph idx="1"/>
          </p:nvPr>
        </p:nvSpPr>
        <p:spPr>
          <a:xfrm>
            <a:off x="278907" y="2050741"/>
            <a:ext cx="6184037" cy="3469273"/>
          </a:xfrm>
        </p:spPr>
        <p:txBody>
          <a:bodyPr/>
          <a:lstStyle/>
          <a:p>
            <a:r>
              <a:rPr lang="en-IN" b="1" i="0" dirty="0">
                <a:solidFill>
                  <a:srgbClr val="272626"/>
                </a:solidFill>
                <a:effectLst/>
                <a:latin typeface="Poppins" panose="00000500000000000000" pitchFamily="2" charset="0"/>
              </a:rPr>
              <a:t>Improved products</a:t>
            </a:r>
          </a:p>
          <a:p>
            <a:r>
              <a:rPr lang="en-IN" b="1" i="0" dirty="0">
                <a:solidFill>
                  <a:srgbClr val="272626"/>
                </a:solidFill>
                <a:effectLst/>
                <a:latin typeface="Poppins" panose="00000500000000000000" pitchFamily="2" charset="0"/>
              </a:rPr>
              <a:t>Environmental friendly</a:t>
            </a:r>
          </a:p>
          <a:p>
            <a:r>
              <a:rPr lang="en-IN" b="1" i="0" dirty="0">
                <a:solidFill>
                  <a:srgbClr val="272626"/>
                </a:solidFill>
                <a:effectLst/>
                <a:latin typeface="Poppins" panose="00000500000000000000" pitchFamily="2" charset="0"/>
              </a:rPr>
              <a:t>Efficient management and cost-effective</a:t>
            </a:r>
            <a:endParaRPr lang="en-IN" b="1" dirty="0">
              <a:solidFill>
                <a:srgbClr val="272626"/>
              </a:solidFill>
              <a:latin typeface="Poppins" panose="00000500000000000000" pitchFamily="2" charset="0"/>
            </a:endParaRPr>
          </a:p>
          <a:p>
            <a:endParaRPr lang="en-IN" dirty="0"/>
          </a:p>
        </p:txBody>
      </p:sp>
      <p:pic>
        <p:nvPicPr>
          <p:cNvPr id="2052" name="Picture 4" descr="Benefits of IoT in agriculture and smart farming - [x]cube LABS">
            <a:extLst>
              <a:ext uri="{FF2B5EF4-FFF2-40B4-BE49-F238E27FC236}">
                <a16:creationId xmlns:a16="http://schemas.microsoft.com/office/drawing/2014/main" id="{D88CDE2A-EBD8-4D41-8C63-69533D1A6C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31783" y="3826275"/>
            <a:ext cx="7810500" cy="23881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8266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A8F2B8-DDDB-4888-8292-01B8CC81EEE9}"/>
              </a:ext>
            </a:extLst>
          </p:cNvPr>
          <p:cNvSpPr>
            <a:spLocks noGrp="1"/>
          </p:cNvSpPr>
          <p:nvPr>
            <p:ph type="title"/>
          </p:nvPr>
        </p:nvSpPr>
        <p:spPr>
          <a:xfrm>
            <a:off x="88791" y="462779"/>
            <a:ext cx="5873317" cy="1325563"/>
          </a:xfrm>
        </p:spPr>
        <p:txBody>
          <a:bodyPr/>
          <a:lstStyle/>
          <a:p>
            <a:r>
              <a:rPr lang="en-IN" b="1" i="0" dirty="0">
                <a:effectLst/>
                <a:latin typeface="Poppins" panose="00000500000000000000" pitchFamily="2" charset="0"/>
              </a:rPr>
              <a:t>Improved products</a:t>
            </a:r>
            <a:endParaRPr lang="en-IN" dirty="0"/>
          </a:p>
        </p:txBody>
      </p:sp>
      <p:sp>
        <p:nvSpPr>
          <p:cNvPr id="3" name="Content Placeholder 2">
            <a:extLst>
              <a:ext uri="{FF2B5EF4-FFF2-40B4-BE49-F238E27FC236}">
                <a16:creationId xmlns:a16="http://schemas.microsoft.com/office/drawing/2014/main" id="{07A8757A-EE3C-4B3C-9C68-C8A49E35ECD4}"/>
              </a:ext>
            </a:extLst>
          </p:cNvPr>
          <p:cNvSpPr>
            <a:spLocks noGrp="1"/>
          </p:cNvSpPr>
          <p:nvPr>
            <p:ph idx="1"/>
          </p:nvPr>
        </p:nvSpPr>
        <p:spPr>
          <a:xfrm>
            <a:off x="251605" y="2040986"/>
            <a:ext cx="5279182" cy="4635021"/>
          </a:xfrm>
        </p:spPr>
        <p:txBody>
          <a:bodyPr>
            <a:normAutofit/>
          </a:bodyPr>
          <a:lstStyle/>
          <a:p>
            <a:pPr marL="0" indent="0">
              <a:buNone/>
            </a:pPr>
            <a:r>
              <a:rPr lang="en-US" b="0" i="0" dirty="0">
                <a:effectLst/>
                <a:latin typeface="Poppins" panose="00000500000000000000" pitchFamily="2" charset="0"/>
              </a:rPr>
              <a:t>With high-quality control and experiments, nowadays many farming ‘companies’ produce vegetables with a certain taste that is different from other vegetables. The greens mostly are categorized as organic.</a:t>
            </a:r>
            <a:endParaRPr lang="en-IN" dirty="0"/>
          </a:p>
        </p:txBody>
      </p:sp>
      <p:pic>
        <p:nvPicPr>
          <p:cNvPr id="3074" name="Picture 2" descr="IoT in Agriculture: Five Technology Uses for Smart Farming and Challenges  to Consider - DZone IoT">
            <a:extLst>
              <a:ext uri="{FF2B5EF4-FFF2-40B4-BE49-F238E27FC236}">
                <a16:creationId xmlns:a16="http://schemas.microsoft.com/office/drawing/2014/main" id="{91997C99-54D9-4477-A2FC-3A27037BEB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641306">
            <a:off x="6478659" y="2234276"/>
            <a:ext cx="5104342" cy="31600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6184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63B99-2CD9-4F7D-BC26-FC060AED7AD9}"/>
              </a:ext>
            </a:extLst>
          </p:cNvPr>
          <p:cNvSpPr>
            <a:spLocks noGrp="1"/>
          </p:cNvSpPr>
          <p:nvPr>
            <p:ph type="title"/>
          </p:nvPr>
        </p:nvSpPr>
        <p:spPr>
          <a:xfrm>
            <a:off x="0" y="587066"/>
            <a:ext cx="7595586" cy="1325563"/>
          </a:xfrm>
        </p:spPr>
        <p:txBody>
          <a:bodyPr/>
          <a:lstStyle/>
          <a:p>
            <a:r>
              <a:rPr lang="en-IN" b="1" i="0" dirty="0">
                <a:effectLst/>
                <a:latin typeface="Poppins" panose="00000500000000000000" pitchFamily="2" charset="0"/>
              </a:rPr>
              <a:t>Environmental friendly</a:t>
            </a:r>
            <a:endParaRPr lang="en-IN" dirty="0"/>
          </a:p>
        </p:txBody>
      </p:sp>
      <p:sp>
        <p:nvSpPr>
          <p:cNvPr id="3" name="Content Placeholder 2">
            <a:extLst>
              <a:ext uri="{FF2B5EF4-FFF2-40B4-BE49-F238E27FC236}">
                <a16:creationId xmlns:a16="http://schemas.microsoft.com/office/drawing/2014/main" id="{EDC89311-907A-4536-A265-76A3C5079631}"/>
              </a:ext>
            </a:extLst>
          </p:cNvPr>
          <p:cNvSpPr>
            <a:spLocks noGrp="1"/>
          </p:cNvSpPr>
          <p:nvPr>
            <p:ph idx="1"/>
          </p:nvPr>
        </p:nvSpPr>
        <p:spPr>
          <a:xfrm>
            <a:off x="97656" y="2068497"/>
            <a:ext cx="6063448" cy="3867692"/>
          </a:xfrm>
        </p:spPr>
        <p:txBody>
          <a:bodyPr/>
          <a:lstStyle/>
          <a:p>
            <a:pPr marL="0" indent="0">
              <a:buNone/>
            </a:pPr>
            <a:r>
              <a:rPr lang="en-US" b="0" i="0" dirty="0">
                <a:solidFill>
                  <a:srgbClr val="272626"/>
                </a:solidFill>
                <a:effectLst/>
                <a:latin typeface="Poppins" panose="00000500000000000000" pitchFamily="2" charset="0"/>
              </a:rPr>
              <a:t>As farmers could minimize pesticide use, irrigate water sufficiently, manage waste efficiency, current farming damages are slowly getting revived. It is predicted that years from now, farmers could build a farm with varied commodities without removing the endemic flora and fauna.</a:t>
            </a:r>
            <a:endParaRPr lang="en-IN" dirty="0"/>
          </a:p>
        </p:txBody>
      </p:sp>
      <p:pic>
        <p:nvPicPr>
          <p:cNvPr id="11" name="Picture 10">
            <a:extLst>
              <a:ext uri="{FF2B5EF4-FFF2-40B4-BE49-F238E27FC236}">
                <a16:creationId xmlns:a16="http://schemas.microsoft.com/office/drawing/2014/main" id="{B8B5682E-C6B7-41B6-8181-C20F4DF597A9}"/>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tretch>
            <a:fillRect/>
          </a:stretch>
        </p:blipFill>
        <p:spPr>
          <a:xfrm>
            <a:off x="6660989" y="2264004"/>
            <a:ext cx="5260020" cy="3506680"/>
          </a:xfrm>
          <a:prstGeom prst="rect">
            <a:avLst/>
          </a:prstGeom>
        </p:spPr>
      </p:pic>
      <p:sp>
        <p:nvSpPr>
          <p:cNvPr id="12" name="TextBox 11">
            <a:extLst>
              <a:ext uri="{FF2B5EF4-FFF2-40B4-BE49-F238E27FC236}">
                <a16:creationId xmlns:a16="http://schemas.microsoft.com/office/drawing/2014/main" id="{48570D26-0E24-4D4A-81A4-3F3C847CD97F}"/>
              </a:ext>
            </a:extLst>
          </p:cNvPr>
          <p:cNvSpPr txBox="1"/>
          <p:nvPr/>
        </p:nvSpPr>
        <p:spPr>
          <a:xfrm>
            <a:off x="8527150" y="5812100"/>
            <a:ext cx="2865858" cy="369332"/>
          </a:xfrm>
          <a:prstGeom prst="rect">
            <a:avLst/>
          </a:prstGeom>
          <a:noFill/>
        </p:spPr>
        <p:txBody>
          <a:bodyPr wrap="square" rtlCol="0">
            <a:spAutoFit/>
          </a:bodyPr>
          <a:lstStyle/>
          <a:p>
            <a:r>
              <a:rPr lang="en-IN" sz="900" dirty="0">
                <a:hlinkClick r:id="rId3" tooltip="https://www.picserver.org/highway-signs2/e/eco-friendly.html"/>
              </a:rPr>
              <a:t>This Photo</a:t>
            </a:r>
            <a:r>
              <a:rPr lang="en-IN" sz="900" dirty="0"/>
              <a:t> by Unknown Author is licensed under </a:t>
            </a:r>
            <a:r>
              <a:rPr lang="en-IN" sz="900" dirty="0">
                <a:hlinkClick r:id="rId4" tooltip="https://creativecommons.org/licenses/by-sa/3.0/"/>
              </a:rPr>
              <a:t>CC BY-SA</a:t>
            </a:r>
            <a:endParaRPr lang="en-IN" sz="900" dirty="0"/>
          </a:p>
        </p:txBody>
      </p:sp>
    </p:spTree>
    <p:extLst>
      <p:ext uri="{BB962C8B-B14F-4D97-AF65-F5344CB8AC3E}">
        <p14:creationId xmlns:p14="http://schemas.microsoft.com/office/powerpoint/2010/main" val="3536140034"/>
      </p:ext>
    </p:extLst>
  </p:cSld>
  <p:clrMapOvr>
    <a:masterClrMapping/>
  </p:clrMapOvr>
</p:sld>
</file>

<file path=ppt/theme/theme1.xml><?xml version="1.0" encoding="utf-8"?>
<a:theme xmlns:a="http://schemas.openxmlformats.org/drawingml/2006/main" name="Berlin">
  <a:themeElements>
    <a:clrScheme name="Berlin">
      <a:dk1>
        <a:sysClr val="windowText" lastClr="000000"/>
      </a:dk1>
      <a:lt1>
        <a:sysClr val="window" lastClr="FFFFFF"/>
      </a:lt1>
      <a:dk2>
        <a:srgbClr val="9D360E"/>
      </a:dk2>
      <a:lt2>
        <a:srgbClr val="E7E6E6"/>
      </a:lt2>
      <a:accent1>
        <a:srgbClr val="F09415"/>
      </a:accent1>
      <a:accent2>
        <a:srgbClr val="C1B56B"/>
      </a:accent2>
      <a:accent3>
        <a:srgbClr val="4BAF73"/>
      </a:accent3>
      <a:accent4>
        <a:srgbClr val="5AA6C0"/>
      </a:accent4>
      <a:accent5>
        <a:srgbClr val="D17DF9"/>
      </a:accent5>
      <a:accent6>
        <a:srgbClr val="FA7E5C"/>
      </a:accent6>
      <a:hlink>
        <a:srgbClr val="FFAE3E"/>
      </a:hlink>
      <a:folHlink>
        <a:srgbClr val="FCC77E"/>
      </a:folHlink>
    </a:clrScheme>
    <a:fontScheme name="Berlin">
      <a:majorFont>
        <a:latin typeface="Trebuchet MS" panose="020B0603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rebuchet MS" panose="020B0603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Berlin">
      <a:fillStyleLst>
        <a:solidFill>
          <a:schemeClr val="phClr"/>
        </a:solidFill>
        <a:gradFill rotWithShape="1">
          <a:gsLst>
            <a:gs pos="0">
              <a:schemeClr val="phClr">
                <a:tint val="60000"/>
                <a:satMod val="100000"/>
                <a:lumMod val="110000"/>
              </a:schemeClr>
            </a:gs>
            <a:gs pos="100000">
              <a:schemeClr val="phClr">
                <a:tint val="70000"/>
                <a:satMod val="100000"/>
                <a:lumMod val="100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6000"/>
                <a:shade val="100000"/>
                <a:hueMod val="270000"/>
                <a:satMod val="200000"/>
                <a:lumMod val="128000"/>
              </a:schemeClr>
            </a:gs>
            <a:gs pos="50000">
              <a:schemeClr val="phClr">
                <a:shade val="100000"/>
                <a:hueMod val="100000"/>
                <a:satMod val="110000"/>
                <a:lumMod val="130000"/>
              </a:schemeClr>
            </a:gs>
            <a:gs pos="100000">
              <a:schemeClr val="phClr">
                <a:shade val="78000"/>
                <a:hueMod val="44000"/>
                <a:satMod val="200000"/>
                <a:lumMod val="69000"/>
              </a:schemeClr>
            </a:gs>
          </a:gsLst>
          <a:lin ang="2520000" scaled="0"/>
        </a:gradFill>
      </a:bgFillStyleLst>
    </a:fmtScheme>
  </a:themeElements>
  <a:objectDefaults/>
  <a:extraClrSchemeLst/>
  <a:extLst>
    <a:ext uri="{05A4C25C-085E-4340-85A3-A5531E510DB2}">
      <thm15:themeFamily xmlns:thm15="http://schemas.microsoft.com/office/thememl/2012/main" name="Berlin" id="{7B5DBA9E-B069-418E-9360-A61BDD0615A4}" vid="{C0CBE056-4EF4-4D92-969E-947779DA7AAA}"/>
    </a:ext>
  </a:extLst>
</a:theme>
</file>

<file path=docProps/app.xml><?xml version="1.0" encoding="utf-8"?>
<Properties xmlns="http://schemas.openxmlformats.org/officeDocument/2006/extended-properties" xmlns:vt="http://schemas.openxmlformats.org/officeDocument/2006/docPropsVTypes">
  <Template>TM04033917[[fn=Berlin]]</Template>
  <TotalTime>151</TotalTime>
  <Words>1312</Words>
  <Application>Microsoft Office PowerPoint</Application>
  <PresentationFormat>Widescreen</PresentationFormat>
  <Paragraphs>70</Paragraphs>
  <Slides>25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25</vt:i4>
      </vt:variant>
    </vt:vector>
  </HeadingPairs>
  <TitlesOfParts>
    <vt:vector size="34" baseType="lpstr">
      <vt:lpstr>Algerian</vt:lpstr>
      <vt:lpstr>Arial</vt:lpstr>
      <vt:lpstr>Arial</vt:lpstr>
      <vt:lpstr>Arial Rounded MT Bold</vt:lpstr>
      <vt:lpstr>Calibri</vt:lpstr>
      <vt:lpstr>Poppins</vt:lpstr>
      <vt:lpstr>Trebuchet MS</vt:lpstr>
      <vt:lpstr>var(--headingsFontFamily)</vt:lpstr>
      <vt:lpstr>Berlin</vt:lpstr>
      <vt:lpstr>SMART AGRICULTURE</vt:lpstr>
      <vt:lpstr>Overview about this ppt:</vt:lpstr>
      <vt:lpstr>Abstract:</vt:lpstr>
      <vt:lpstr>Smart agriculture system</vt:lpstr>
      <vt:lpstr>Is Smart agriculture Profitable? </vt:lpstr>
      <vt:lpstr>ADVANTAGES AND DISADVANTAGES IN  SMART AGRICULTURE</vt:lpstr>
      <vt:lpstr> Benefits of Smart agriculture : </vt:lpstr>
      <vt:lpstr>Improved products</vt:lpstr>
      <vt:lpstr>Environmental friendly</vt:lpstr>
      <vt:lpstr>Efficient management and cost-effective</vt:lpstr>
      <vt:lpstr>Disadvantages of Smart agriculture </vt:lpstr>
      <vt:lpstr>Farmers Use IoT </vt:lpstr>
      <vt:lpstr>PROBLEM STATEMENT</vt:lpstr>
      <vt:lpstr>1. Tea Industry</vt:lpstr>
      <vt:lpstr>2. Livestock</vt:lpstr>
      <vt:lpstr>3. Smart Greenhouses </vt:lpstr>
      <vt:lpstr>4. Detection and analysing parameters of milk at different stage of collection</vt:lpstr>
      <vt:lpstr>5. Fish-farming and breeding</vt:lpstr>
      <vt:lpstr>BLOCK DIAGRAM FOR SMART AGRICULTURE</vt:lpstr>
      <vt:lpstr>Block Diagram  For  Vertical Agricultural</vt:lpstr>
      <vt:lpstr>PowerPoint Presentation</vt:lpstr>
      <vt:lpstr> Material and Components of Vertical Farm</vt:lpstr>
      <vt:lpstr>Technologies in Smart Vertical Farming</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SMART AGRICULTURE</dc:title>
  <dc:creator>nithan r</dc:creator>
  <cp:lastModifiedBy>nithan r</cp:lastModifiedBy>
  <cp:revision>44</cp:revision>
  <dcterms:created xsi:type="dcterms:W3CDTF">2022-02-26T12:18:00Z</dcterms:created>
  <dcterms:modified xsi:type="dcterms:W3CDTF">2022-03-30T08:04:04Z</dcterms:modified>
</cp:coreProperties>
</file>